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42"/>
  </p:notesMasterIdLst>
  <p:sldIdLst>
    <p:sldId id="256" r:id="rId2"/>
    <p:sldId id="257" r:id="rId3"/>
    <p:sldId id="267" r:id="rId4"/>
    <p:sldId id="294" r:id="rId5"/>
    <p:sldId id="295" r:id="rId6"/>
    <p:sldId id="259" r:id="rId7"/>
    <p:sldId id="261" r:id="rId8"/>
    <p:sldId id="296" r:id="rId9"/>
    <p:sldId id="297" r:id="rId10"/>
    <p:sldId id="264" r:id="rId11"/>
    <p:sldId id="265" r:id="rId12"/>
    <p:sldId id="298" r:id="rId13"/>
    <p:sldId id="299" r:id="rId14"/>
    <p:sldId id="300" r:id="rId15"/>
    <p:sldId id="268" r:id="rId16"/>
    <p:sldId id="302" r:id="rId17"/>
    <p:sldId id="269" r:id="rId18"/>
    <p:sldId id="270" r:id="rId19"/>
    <p:sldId id="271" r:id="rId20"/>
    <p:sldId id="304" r:id="rId21"/>
    <p:sldId id="303" r:id="rId22"/>
    <p:sldId id="272" r:id="rId23"/>
    <p:sldId id="273" r:id="rId24"/>
    <p:sldId id="274" r:id="rId25"/>
    <p:sldId id="306" r:id="rId26"/>
    <p:sldId id="305" r:id="rId27"/>
    <p:sldId id="275" r:id="rId28"/>
    <p:sldId id="276" r:id="rId29"/>
    <p:sldId id="277" r:id="rId30"/>
    <p:sldId id="278" r:id="rId31"/>
    <p:sldId id="279" r:id="rId32"/>
    <p:sldId id="281" r:id="rId33"/>
    <p:sldId id="283" r:id="rId34"/>
    <p:sldId id="285" r:id="rId35"/>
    <p:sldId id="286" r:id="rId36"/>
    <p:sldId id="290" r:id="rId37"/>
    <p:sldId id="291" r:id="rId38"/>
    <p:sldId id="282" r:id="rId39"/>
    <p:sldId id="287" r:id="rId40"/>
    <p:sldId id="292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pperplate Gothic Bold" panose="020E0705020206020404" pitchFamily="34" charset="0"/>
      <p:regular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ExtraBold" panose="00000900000000000000" pitchFamily="2" charset="0"/>
      <p:bold r:id="rId52"/>
      <p:boldItalic r:id="rId53"/>
    </p:embeddedFont>
    <p:embeddedFont>
      <p:font typeface="Poppins Light" panose="000004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7C01C-27DE-4D00-BFE2-4236E214274E}">
  <a:tblStyle styleId="{2A77C01C-27DE-4D00-BFE2-4236E21427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90" autoAdjust="0"/>
  </p:normalViewPr>
  <p:slideViewPr>
    <p:cSldViewPr snapToGrid="0">
      <p:cViewPr>
        <p:scale>
          <a:sx n="100" d="100"/>
          <a:sy n="100" d="100"/>
        </p:scale>
        <p:origin x="954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8-46CB-9E0C-FAB2F09B5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8A-4E70-B9D7-E4A2ED86C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2-4778-9B40-C41241069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04-40C7-8A15-D8814C5E3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60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38-4917-A087-8F664A5DA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3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D-4104-BB97-8E639EE93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B-4B61-9A7F-AE1663A4E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3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16-492E-9B04-377E728C10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60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E-45F4-865E-A9F75A81D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3"/>
        <c:axId val="1890482128"/>
        <c:axId val="219546208"/>
      </c:barChart>
      <c:catAx>
        <c:axId val="189048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9546208"/>
        <c:crosses val="autoZero"/>
        <c:auto val="1"/>
        <c:lblAlgn val="ctr"/>
        <c:lblOffset val="100"/>
        <c:noMultiLvlLbl val="0"/>
      </c:catAx>
      <c:valAx>
        <c:axId val="2195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9048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f7aa71982b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f7aa71982b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f7aa71982b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f7aa71982b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f7aa71982b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f7aa71982b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eb205fd2b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eb205fd2b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eb205fd2b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eb205fd2b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eb205fd2b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eb205fd2b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eb205fd2b6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eb205fd2b6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f7aa71982b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f7aa71982b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eb205fd2b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eb205fd2b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eb205fd2b6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eb205fd2b6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eb205fd2b6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eb205fd2b6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eb205fd2b6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eb205fd2b6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b205fd2b6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b205fd2b6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b205fd2b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eb205fd2b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b205fd2b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b205fd2b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7aa71982b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7aa71982b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385913" y="516570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185118" y="1780818"/>
            <a:ext cx="2597891" cy="2597879"/>
            <a:chOff x="4616075" y="1332525"/>
            <a:chExt cx="1915566" cy="1881022"/>
          </a:xfrm>
        </p:grpSpPr>
        <p:sp>
          <p:nvSpPr>
            <p:cNvPr id="13" name="Google Shape;13;p2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971533" y="1305991"/>
            <a:ext cx="891613" cy="650098"/>
            <a:chOff x="4468725" y="937901"/>
            <a:chExt cx="656322" cy="478541"/>
          </a:xfrm>
        </p:grpSpPr>
        <p:sp>
          <p:nvSpPr>
            <p:cNvPr id="29" name="Google Shape;29;p2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10945151" y="3433043"/>
            <a:ext cx="712775" cy="873752"/>
            <a:chOff x="6197557" y="3002680"/>
            <a:chExt cx="524678" cy="643174"/>
          </a:xfrm>
        </p:grpSpPr>
        <p:sp>
          <p:nvSpPr>
            <p:cNvPr id="33" name="Google Shape;33;p2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7221549" y="4687209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697526" y="66025"/>
            <a:ext cx="1425230" cy="1425228"/>
          </a:xfrm>
          <a:custGeom>
            <a:avLst/>
            <a:gdLst/>
            <a:ahLst/>
            <a:cxnLst/>
            <a:rect l="l" t="t" r="r" b="b"/>
            <a:pathLst>
              <a:path w="1049893" h="1049892" extrusionOk="0">
                <a:moveTo>
                  <a:pt x="0" y="524944"/>
                </a:moveTo>
                <a:cubicBezTo>
                  <a:pt x="0" y="235026"/>
                  <a:pt x="235026" y="0"/>
                  <a:pt x="524945" y="0"/>
                </a:cubicBezTo>
                <a:cubicBezTo>
                  <a:pt x="814863" y="0"/>
                  <a:pt x="1049894" y="235026"/>
                  <a:pt x="1049894" y="524944"/>
                </a:cubicBezTo>
                <a:cubicBezTo>
                  <a:pt x="1049894" y="814867"/>
                  <a:pt x="814863" y="1049893"/>
                  <a:pt x="524945" y="1049893"/>
                </a:cubicBezTo>
                <a:cubicBezTo>
                  <a:pt x="235026" y="1049893"/>
                  <a:pt x="0" y="814867"/>
                  <a:pt x="0" y="52494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-879675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8340475" y="2016975"/>
            <a:ext cx="2283267" cy="2289816"/>
            <a:chOff x="4593397" y="1441597"/>
            <a:chExt cx="1680726" cy="1685547"/>
          </a:xfrm>
        </p:grpSpPr>
        <p:sp>
          <p:nvSpPr>
            <p:cNvPr id="40" name="Google Shape;40;p2"/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971521" y="4845101"/>
            <a:ext cx="1668612" cy="1391255"/>
            <a:chOff x="3790450" y="2922745"/>
            <a:chExt cx="1228275" cy="1024111"/>
          </a:xfrm>
        </p:grpSpPr>
        <p:sp>
          <p:nvSpPr>
            <p:cNvPr id="44" name="Google Shape;44;p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10268618" y="251265"/>
            <a:ext cx="1847185" cy="1054735"/>
            <a:chOff x="6220591" y="624724"/>
            <a:chExt cx="1359724" cy="776397"/>
          </a:xfrm>
        </p:grpSpPr>
        <p:sp>
          <p:nvSpPr>
            <p:cNvPr id="48" name="Google Shape;48;p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7407751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1469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90300" y="5603654"/>
            <a:ext cx="1138643" cy="1138662"/>
          </a:xfrm>
          <a:custGeom>
            <a:avLst/>
            <a:gdLst/>
            <a:ahLst/>
            <a:cxnLst/>
            <a:rect l="l" t="t" r="r" b="b"/>
            <a:pathLst>
              <a:path w="998810" h="998826" extrusionOk="0">
                <a:moveTo>
                  <a:pt x="0" y="498620"/>
                </a:moveTo>
                <a:lnTo>
                  <a:pt x="500190" y="0"/>
                </a:lnTo>
                <a:lnTo>
                  <a:pt x="998810" y="500194"/>
                </a:lnTo>
                <a:lnTo>
                  <a:pt x="498620" y="998826"/>
                </a:lnTo>
                <a:lnTo>
                  <a:pt x="0" y="49862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9953410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01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 rot="3039638">
            <a:off x="10223506" y="5077234"/>
            <a:ext cx="1382219" cy="789242"/>
            <a:chOff x="6220591" y="624724"/>
            <a:chExt cx="1359724" cy="776397"/>
          </a:xfrm>
        </p:grpSpPr>
        <p:sp>
          <p:nvSpPr>
            <p:cNvPr id="58" name="Google Shape;58;p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1296601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right">
  <p:cSld name="ONE_COLUMN_TEXT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>
            <a:spLocks noGrp="1"/>
          </p:cNvSpPr>
          <p:nvPr>
            <p:ph type="title"/>
          </p:nvPr>
        </p:nvSpPr>
        <p:spPr>
          <a:xfrm>
            <a:off x="636150" y="772250"/>
            <a:ext cx="5745600" cy="233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body" idx="1"/>
          </p:nvPr>
        </p:nvSpPr>
        <p:spPr>
          <a:xfrm>
            <a:off x="636150" y="2971800"/>
            <a:ext cx="5745600" cy="272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9" name="Google Shape;399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14"/>
          <p:cNvSpPr txBox="1">
            <a:spLocks noGrp="1"/>
          </p:cNvSpPr>
          <p:nvPr>
            <p:ph type="sldNum" idx="2"/>
          </p:nvPr>
        </p:nvSpPr>
        <p:spPr>
          <a:xfrm flipH="1">
            <a:off x="20389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247663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052687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-167544" y="4785465"/>
            <a:ext cx="770785" cy="561999"/>
            <a:chOff x="4468725" y="937901"/>
            <a:chExt cx="656322" cy="478541"/>
          </a:xfrm>
        </p:grpSpPr>
        <p:sp>
          <p:nvSpPr>
            <p:cNvPr id="404" name="Google Shape;404;p14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14"/>
          <p:cNvGrpSpPr/>
          <p:nvPr/>
        </p:nvGrpSpPr>
        <p:grpSpPr>
          <a:xfrm>
            <a:off x="-167552" y="5347469"/>
            <a:ext cx="1976801" cy="1979513"/>
            <a:chOff x="4593392" y="1441589"/>
            <a:chExt cx="1683243" cy="1685552"/>
          </a:xfrm>
        </p:grpSpPr>
        <p:sp>
          <p:nvSpPr>
            <p:cNvPr id="408" name="Google Shape;408;p14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14"/>
          <p:cNvSpPr>
            <a:spLocks noGrp="1"/>
          </p:cNvSpPr>
          <p:nvPr>
            <p:ph type="pic" idx="3"/>
          </p:nvPr>
        </p:nvSpPr>
        <p:spPr>
          <a:xfrm>
            <a:off x="6809375" y="320850"/>
            <a:ext cx="4984500" cy="62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6"/>
          <p:cNvGrpSpPr/>
          <p:nvPr/>
        </p:nvGrpSpPr>
        <p:grpSpPr>
          <a:xfrm flipH="1">
            <a:off x="9469697" y="466344"/>
            <a:ext cx="2245810" cy="2245752"/>
            <a:chOff x="4616075" y="1332525"/>
            <a:chExt cx="1915566" cy="1881022"/>
          </a:xfrm>
        </p:grpSpPr>
        <p:sp>
          <p:nvSpPr>
            <p:cNvPr id="442" name="Google Shape;442;p16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6"/>
          <p:cNvSpPr/>
          <p:nvPr/>
        </p:nvSpPr>
        <p:spPr>
          <a:xfrm flipH="1">
            <a:off x="10201870" y="-1331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16"/>
          <p:cNvGrpSpPr/>
          <p:nvPr/>
        </p:nvGrpSpPr>
        <p:grpSpPr>
          <a:xfrm flipH="1">
            <a:off x="10944659" y="1179415"/>
            <a:ext cx="770785" cy="561999"/>
            <a:chOff x="4468725" y="937901"/>
            <a:chExt cx="656322" cy="478541"/>
          </a:xfrm>
        </p:grpSpPr>
        <p:sp>
          <p:nvSpPr>
            <p:cNvPr id="458" name="Google Shape;458;p16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6"/>
          <p:cNvGrpSpPr/>
          <p:nvPr/>
        </p:nvGrpSpPr>
        <p:grpSpPr>
          <a:xfrm>
            <a:off x="8530951" y="470669"/>
            <a:ext cx="1976801" cy="1979513"/>
            <a:chOff x="8530951" y="470669"/>
            <a:chExt cx="1976801" cy="1979513"/>
          </a:xfrm>
        </p:grpSpPr>
        <p:sp>
          <p:nvSpPr>
            <p:cNvPr id="462" name="Google Shape;462;p16"/>
            <p:cNvSpPr/>
            <p:nvPr/>
          </p:nvSpPr>
          <p:spPr>
            <a:xfrm flipH="1">
              <a:off x="8530951" y="592244"/>
              <a:ext cx="1917899" cy="1857938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 flipH="1">
              <a:off x="9275512" y="924442"/>
              <a:ext cx="770923" cy="796295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 flipH="1">
              <a:off x="8813467" y="470669"/>
              <a:ext cx="1694285" cy="1707064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6"/>
          <p:cNvSpPr/>
          <p:nvPr/>
        </p:nvSpPr>
        <p:spPr>
          <a:xfrm flipH="1">
            <a:off x="9900616" y="45648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 flipH="1">
            <a:off x="10104690" y="60538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16"/>
          <p:cNvGrpSpPr/>
          <p:nvPr/>
        </p:nvGrpSpPr>
        <p:grpSpPr>
          <a:xfrm rot="-868522">
            <a:off x="9757601" y="2760294"/>
            <a:ext cx="1908525" cy="1591316"/>
            <a:chOff x="3790450" y="2922745"/>
            <a:chExt cx="1228275" cy="1024111"/>
          </a:xfrm>
        </p:grpSpPr>
        <p:sp>
          <p:nvSpPr>
            <p:cNvPr id="468" name="Google Shape;468;p16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16"/>
          <p:cNvSpPr/>
          <p:nvPr/>
        </p:nvSpPr>
        <p:spPr>
          <a:xfrm flipH="1">
            <a:off x="10755917" y="4564885"/>
            <a:ext cx="1148278" cy="1148278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73" name="Google Shape;473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with Caption">
  <p:cSld name="CAPTION_ONL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>
            <a:spLocks noGrp="1"/>
          </p:cNvSpPr>
          <p:nvPr>
            <p:ph type="pic" idx="2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17"/>
          <p:cNvSpPr txBox="1">
            <a:spLocks noGrp="1"/>
          </p:cNvSpPr>
          <p:nvPr>
            <p:ph type="body" idx="1"/>
          </p:nvPr>
        </p:nvSpPr>
        <p:spPr>
          <a:xfrm>
            <a:off x="415600" y="4991107"/>
            <a:ext cx="7998300" cy="14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9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18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8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8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18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484" name="Google Shape;484;p18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8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488" name="Google Shape;488;p18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8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"/>
          <p:cNvSpPr txBox="1">
            <a:spLocks noGrp="1"/>
          </p:cNvSpPr>
          <p:nvPr>
            <p:ph type="sldNum" idx="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18"/>
          <p:cNvSpPr txBox="1">
            <a:spLocks noGrp="1"/>
          </p:cNvSpPr>
          <p:nvPr>
            <p:ph type="title" hasCustomPrompt="1"/>
          </p:nvPr>
        </p:nvSpPr>
        <p:spPr>
          <a:xfrm>
            <a:off x="415650" y="1171723"/>
            <a:ext cx="11360700" cy="336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8"/>
          <p:cNvSpPr txBox="1">
            <a:spLocks noGrp="1"/>
          </p:cNvSpPr>
          <p:nvPr>
            <p:ph type="body" idx="1"/>
          </p:nvPr>
        </p:nvSpPr>
        <p:spPr>
          <a:xfrm>
            <a:off x="415650" y="4681867"/>
            <a:ext cx="11360700" cy="10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65" name="Google Shape;65;p3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 flipH="1">
            <a:off x="10905909" y="5310937"/>
            <a:ext cx="2072230" cy="207223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-934826" y="2688137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83" name="Google Shape;83;p3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105078" y="3699685"/>
            <a:ext cx="712775" cy="873752"/>
            <a:chOff x="6197557" y="3002680"/>
            <a:chExt cx="524678" cy="643174"/>
          </a:xfrm>
        </p:grpSpPr>
        <p:sp>
          <p:nvSpPr>
            <p:cNvPr id="87" name="Google Shape;87;p3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8759551" y="242069"/>
            <a:ext cx="1976801" cy="1979513"/>
            <a:chOff x="4593392" y="1441589"/>
            <a:chExt cx="1683243" cy="1685552"/>
          </a:xfrm>
        </p:grpSpPr>
        <p:sp>
          <p:nvSpPr>
            <p:cNvPr id="91" name="Google Shape;91;p3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flipH="1">
            <a:off x="152404" y="30696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3"/>
          <p:cNvSpPr/>
          <p:nvPr/>
        </p:nvSpPr>
        <p:spPr>
          <a:xfrm flipH="1">
            <a:off x="8291816" y="14049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73700" y="1020577"/>
            <a:ext cx="9444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1373700" y="2192426"/>
            <a:ext cx="9444600" cy="354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4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4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109" name="Google Shape;109;p4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113" name="Google Shape;113;p4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2"/>
          </p:nvPr>
        </p:nvSpPr>
        <p:spPr>
          <a:xfrm>
            <a:off x="5267260" y="3742051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flipH="1">
            <a:off x="1367519" y="1780818"/>
            <a:ext cx="2597891" cy="2597879"/>
            <a:chOff x="4616075" y="1332525"/>
            <a:chExt cx="1915566" cy="1881022"/>
          </a:xfrm>
        </p:grpSpPr>
        <p:sp>
          <p:nvSpPr>
            <p:cNvPr id="171" name="Google Shape;171;p6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 flipH="1">
            <a:off x="3287382" y="1305991"/>
            <a:ext cx="891613" cy="650098"/>
            <a:chOff x="4468725" y="937901"/>
            <a:chExt cx="656322" cy="478541"/>
          </a:xfrm>
        </p:grpSpPr>
        <p:sp>
          <p:nvSpPr>
            <p:cNvPr id="186" name="Google Shape;186;p6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6"/>
          <p:cNvGrpSpPr/>
          <p:nvPr/>
        </p:nvGrpSpPr>
        <p:grpSpPr>
          <a:xfrm flipH="1">
            <a:off x="492602" y="3433043"/>
            <a:ext cx="712775" cy="873752"/>
            <a:chOff x="6197557" y="3002680"/>
            <a:chExt cx="524678" cy="643174"/>
          </a:xfrm>
        </p:grpSpPr>
        <p:sp>
          <p:nvSpPr>
            <p:cNvPr id="190" name="Google Shape;190;p6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6"/>
          <p:cNvSpPr/>
          <p:nvPr/>
        </p:nvSpPr>
        <p:spPr>
          <a:xfrm flipH="1">
            <a:off x="10124948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6"/>
          <p:cNvGrpSpPr/>
          <p:nvPr/>
        </p:nvGrpSpPr>
        <p:grpSpPr>
          <a:xfrm flipH="1">
            <a:off x="1526787" y="2016975"/>
            <a:ext cx="2283267" cy="2289816"/>
            <a:chOff x="4593397" y="1441597"/>
            <a:chExt cx="1680726" cy="1685547"/>
          </a:xfrm>
        </p:grpSpPr>
        <p:sp>
          <p:nvSpPr>
            <p:cNvPr id="195" name="Google Shape;195;p6"/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 flipH="1">
            <a:off x="2510395" y="4845101"/>
            <a:ext cx="1668612" cy="1391255"/>
            <a:chOff x="3790450" y="2922745"/>
            <a:chExt cx="1228275" cy="1024111"/>
          </a:xfrm>
        </p:grpSpPr>
        <p:sp>
          <p:nvSpPr>
            <p:cNvPr id="199" name="Google Shape;199;p6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6"/>
          <p:cNvGrpSpPr/>
          <p:nvPr/>
        </p:nvGrpSpPr>
        <p:grpSpPr>
          <a:xfrm flipH="1">
            <a:off x="34725" y="251265"/>
            <a:ext cx="1847185" cy="1054735"/>
            <a:chOff x="6220591" y="624724"/>
            <a:chExt cx="1359724" cy="776397"/>
          </a:xfrm>
        </p:grpSpPr>
        <p:sp>
          <p:nvSpPr>
            <p:cNvPr id="203" name="Google Shape;203;p6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6"/>
          <p:cNvSpPr/>
          <p:nvPr/>
        </p:nvSpPr>
        <p:spPr>
          <a:xfrm flipH="1">
            <a:off x="4383378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flipH="1">
            <a:off x="11091434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/>
          <p:nvPr/>
        </p:nvSpPr>
        <p:spPr>
          <a:xfrm flipH="1">
            <a:off x="1589996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6"/>
          <p:cNvGrpSpPr/>
          <p:nvPr/>
        </p:nvGrpSpPr>
        <p:grpSpPr>
          <a:xfrm rot="-3039638" flipH="1">
            <a:off x="544803" y="5077234"/>
            <a:ext cx="1382219" cy="789242"/>
            <a:chOff x="6220591" y="624724"/>
            <a:chExt cx="1359724" cy="776397"/>
          </a:xfrm>
        </p:grpSpPr>
        <p:sp>
          <p:nvSpPr>
            <p:cNvPr id="210" name="Google Shape;210;p6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 flipH="1">
            <a:off x="1592071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 flipH="1">
            <a:off x="494528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8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8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266" name="Google Shape;266;p8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270" name="Google Shape;270;p8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 txBox="1">
            <a:spLocks noGrp="1"/>
          </p:cNvSpPr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1"/>
          </p:nvPr>
        </p:nvSpPr>
        <p:spPr>
          <a:xfrm>
            <a:off x="1023113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6" name="Google Shape;276;p8"/>
          <p:cNvSpPr txBox="1">
            <a:spLocks noGrp="1"/>
          </p:cNvSpPr>
          <p:nvPr>
            <p:ph type="body" idx="2"/>
          </p:nvPr>
        </p:nvSpPr>
        <p:spPr>
          <a:xfrm>
            <a:off x="6406088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7" name="Google Shape;277;p8"/>
          <p:cNvSpPr txBox="1">
            <a:spLocks noGrp="1"/>
          </p:cNvSpPr>
          <p:nvPr>
            <p:ph type="sldNum" idx="3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>
            <a:spLocks noGrp="1"/>
          </p:cNvSpPr>
          <p:nvPr>
            <p:ph type="title"/>
          </p:nvPr>
        </p:nvSpPr>
        <p:spPr>
          <a:xfrm>
            <a:off x="659700" y="603600"/>
            <a:ext cx="108726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"/>
          <p:cNvSpPr txBox="1">
            <a:spLocks noGrp="1"/>
          </p:cNvSpPr>
          <p:nvPr>
            <p:ph type="body" idx="1"/>
          </p:nvPr>
        </p:nvSpPr>
        <p:spPr>
          <a:xfrm>
            <a:off x="659650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1" name="Google Shape;281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9"/>
          <p:cNvSpPr txBox="1">
            <a:spLocks noGrp="1"/>
          </p:cNvSpPr>
          <p:nvPr>
            <p:ph type="subTitle" idx="2"/>
          </p:nvPr>
        </p:nvSpPr>
        <p:spPr>
          <a:xfrm>
            <a:off x="659663" y="3193600"/>
            <a:ext cx="3315000" cy="63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body" idx="3"/>
          </p:nvPr>
        </p:nvSpPr>
        <p:spPr>
          <a:xfrm>
            <a:off x="4438488" y="3826975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subTitle" idx="4"/>
          </p:nvPr>
        </p:nvSpPr>
        <p:spPr>
          <a:xfrm>
            <a:off x="4438500" y="3193605"/>
            <a:ext cx="3315000" cy="63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body" idx="5"/>
          </p:nvPr>
        </p:nvSpPr>
        <p:spPr>
          <a:xfrm>
            <a:off x="8217327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6" name="Google Shape;286;p9"/>
          <p:cNvSpPr txBox="1">
            <a:spLocks noGrp="1"/>
          </p:cNvSpPr>
          <p:nvPr>
            <p:ph type="subTitle" idx="6"/>
          </p:nvPr>
        </p:nvSpPr>
        <p:spPr>
          <a:xfrm>
            <a:off x="8217338" y="3193600"/>
            <a:ext cx="3315000" cy="63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7" name="Google Shape;287;p9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AND_TWO_COLUMNS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160550" y="1060800"/>
            <a:ext cx="1026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0"/>
          <p:cNvSpPr txBox="1">
            <a:spLocks noGrp="1"/>
          </p:cNvSpPr>
          <p:nvPr>
            <p:ph type="body" idx="1"/>
          </p:nvPr>
        </p:nvSpPr>
        <p:spPr>
          <a:xfrm>
            <a:off x="1160550" y="4961940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subTitle" idx="2"/>
          </p:nvPr>
        </p:nvSpPr>
        <p:spPr>
          <a:xfrm>
            <a:off x="1160550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6" name="Google Shape;296;p10"/>
          <p:cNvSpPr txBox="1">
            <a:spLocks noGrp="1"/>
          </p:cNvSpPr>
          <p:nvPr>
            <p:ph type="body" idx="3"/>
          </p:nvPr>
        </p:nvSpPr>
        <p:spPr>
          <a:xfrm>
            <a:off x="4455010" y="4961939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7" name="Google Shape;297;p10"/>
          <p:cNvSpPr txBox="1">
            <a:spLocks noGrp="1"/>
          </p:cNvSpPr>
          <p:nvPr>
            <p:ph type="subTitle" idx="4"/>
          </p:nvPr>
        </p:nvSpPr>
        <p:spPr>
          <a:xfrm>
            <a:off x="4455006" y="297993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8" name="Google Shape;298;p10"/>
          <p:cNvSpPr txBox="1">
            <a:spLocks noGrp="1"/>
          </p:cNvSpPr>
          <p:nvPr>
            <p:ph type="body" idx="5"/>
          </p:nvPr>
        </p:nvSpPr>
        <p:spPr>
          <a:xfrm>
            <a:off x="7749486" y="4961955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9" name="Google Shape;299;p10"/>
          <p:cNvSpPr txBox="1">
            <a:spLocks noGrp="1"/>
          </p:cNvSpPr>
          <p:nvPr>
            <p:ph type="subTitle" idx="6"/>
          </p:nvPr>
        </p:nvSpPr>
        <p:spPr>
          <a:xfrm>
            <a:off x="7749462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0" name="Google Shape;300;p10"/>
          <p:cNvSpPr txBox="1">
            <a:spLocks noGrp="1"/>
          </p:cNvSpPr>
          <p:nvPr>
            <p:ph type="subTitle" idx="7"/>
          </p:nvPr>
        </p:nvSpPr>
        <p:spPr>
          <a:xfrm>
            <a:off x="1160550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0"/>
          <p:cNvSpPr txBox="1">
            <a:spLocks noGrp="1"/>
          </p:cNvSpPr>
          <p:nvPr>
            <p:ph type="subTitle" idx="8"/>
          </p:nvPr>
        </p:nvSpPr>
        <p:spPr>
          <a:xfrm>
            <a:off x="4454989" y="4507438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2" name="Google Shape;302;p10"/>
          <p:cNvSpPr txBox="1">
            <a:spLocks noGrp="1"/>
          </p:cNvSpPr>
          <p:nvPr>
            <p:ph type="subTitle" idx="9"/>
          </p:nvPr>
        </p:nvSpPr>
        <p:spPr>
          <a:xfrm>
            <a:off x="7749461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3" name="Google Shape;303;p10"/>
          <p:cNvGrpSpPr/>
          <p:nvPr/>
        </p:nvGrpSpPr>
        <p:grpSpPr>
          <a:xfrm flipH="1">
            <a:off x="10087470" y="288279"/>
            <a:ext cx="1864421" cy="1864281"/>
            <a:chOff x="4616075" y="1332525"/>
            <a:chExt cx="1915566" cy="1881022"/>
          </a:xfrm>
        </p:grpSpPr>
        <p:sp>
          <p:nvSpPr>
            <p:cNvPr id="304" name="Google Shape;304;p10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0"/>
          <p:cNvSpPr/>
          <p:nvPr/>
        </p:nvSpPr>
        <p:spPr>
          <a:xfrm flipH="1">
            <a:off x="10696509" y="-209400"/>
            <a:ext cx="845676" cy="8456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0"/>
          <p:cNvGrpSpPr/>
          <p:nvPr/>
        </p:nvGrpSpPr>
        <p:grpSpPr>
          <a:xfrm flipH="1">
            <a:off x="11312263" y="880242"/>
            <a:ext cx="639848" cy="466530"/>
            <a:chOff x="4468725" y="937901"/>
            <a:chExt cx="656322" cy="478541"/>
          </a:xfrm>
        </p:grpSpPr>
        <p:sp>
          <p:nvSpPr>
            <p:cNvPr id="320" name="Google Shape;320;p10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10"/>
          <p:cNvGrpSpPr/>
          <p:nvPr/>
        </p:nvGrpSpPr>
        <p:grpSpPr>
          <a:xfrm flipH="1">
            <a:off x="9308548" y="291850"/>
            <a:ext cx="1640994" cy="1643245"/>
            <a:chOff x="4593392" y="1441589"/>
            <a:chExt cx="1683243" cy="1685552"/>
          </a:xfrm>
        </p:grpSpPr>
        <p:sp>
          <p:nvSpPr>
            <p:cNvPr id="324" name="Google Shape;324;p10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0"/>
          <p:cNvSpPr/>
          <p:nvPr/>
        </p:nvSpPr>
        <p:spPr>
          <a:xfrm flipH="1">
            <a:off x="8919775" y="1257296"/>
            <a:ext cx="504259" cy="504259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/>
          <p:nvPr/>
        </p:nvSpPr>
        <p:spPr>
          <a:xfrm flipH="1">
            <a:off x="11013159" y="603867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6745299" y="4866384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2"/>
          <p:cNvSpPr/>
          <p:nvPr/>
        </p:nvSpPr>
        <p:spPr>
          <a:xfrm>
            <a:off x="9241061" y="296553"/>
            <a:ext cx="2323996" cy="2324003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2"/>
          <p:cNvGrpSpPr/>
          <p:nvPr/>
        </p:nvGrpSpPr>
        <p:grpSpPr>
          <a:xfrm>
            <a:off x="7649791" y="1972199"/>
            <a:ext cx="3443231" cy="3443211"/>
            <a:chOff x="4616075" y="1332525"/>
            <a:chExt cx="1915566" cy="1881022"/>
          </a:xfrm>
        </p:grpSpPr>
        <p:sp>
          <p:nvSpPr>
            <p:cNvPr id="340" name="Google Shape;340;p12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2"/>
          <p:cNvGrpSpPr/>
          <p:nvPr/>
        </p:nvGrpSpPr>
        <p:grpSpPr>
          <a:xfrm>
            <a:off x="7366492" y="1342819"/>
            <a:ext cx="1181708" cy="861613"/>
            <a:chOff x="4468725" y="937901"/>
            <a:chExt cx="656322" cy="478541"/>
          </a:xfrm>
        </p:grpSpPr>
        <p:sp>
          <p:nvSpPr>
            <p:cNvPr id="355" name="Google Shape;355;p12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12"/>
          <p:cNvGrpSpPr/>
          <p:nvPr/>
        </p:nvGrpSpPr>
        <p:grpSpPr>
          <a:xfrm>
            <a:off x="11307604" y="4161927"/>
            <a:ext cx="944683" cy="1158035"/>
            <a:chOff x="6197557" y="3002680"/>
            <a:chExt cx="524678" cy="643174"/>
          </a:xfrm>
        </p:grpSpPr>
        <p:sp>
          <p:nvSpPr>
            <p:cNvPr id="359" name="Google Shape;359;p12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2"/>
          <p:cNvGrpSpPr/>
          <p:nvPr/>
        </p:nvGrpSpPr>
        <p:grpSpPr>
          <a:xfrm>
            <a:off x="10410953" y="-55071"/>
            <a:ext cx="2448183" cy="1397903"/>
            <a:chOff x="6220591" y="624724"/>
            <a:chExt cx="1359724" cy="776397"/>
          </a:xfrm>
        </p:grpSpPr>
        <p:sp>
          <p:nvSpPr>
            <p:cNvPr id="363" name="Google Shape;363;p1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2"/>
          <p:cNvSpPr/>
          <p:nvPr/>
        </p:nvSpPr>
        <p:spPr>
          <a:xfrm>
            <a:off x="9993199" y="56121"/>
            <a:ext cx="805025" cy="805025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 txBox="1">
            <a:spLocks noGrp="1"/>
          </p:cNvSpPr>
          <p:nvPr>
            <p:ph type="title"/>
          </p:nvPr>
        </p:nvSpPr>
        <p:spPr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9" name="Google Shape;369;p12"/>
          <p:cNvSpPr txBox="1">
            <a:spLocks noGrp="1"/>
          </p:cNvSpPr>
          <p:nvPr>
            <p:ph type="body" idx="1"/>
          </p:nvPr>
        </p:nvSpPr>
        <p:spPr>
          <a:xfrm>
            <a:off x="1128763" y="28191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endParaRPr/>
          </a:p>
        </p:txBody>
      </p:sp>
      <p:sp>
        <p:nvSpPr>
          <p:cNvPr id="370" name="Google Shape;370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12"/>
          <p:cNvSpPr>
            <a:spLocks noGrp="1"/>
          </p:cNvSpPr>
          <p:nvPr>
            <p:ph type="pic" idx="2"/>
          </p:nvPr>
        </p:nvSpPr>
        <p:spPr>
          <a:xfrm>
            <a:off x="7551600" y="1874000"/>
            <a:ext cx="3639600" cy="36396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12"/>
          <p:cNvSpPr/>
          <p:nvPr/>
        </p:nvSpPr>
        <p:spPr>
          <a:xfrm>
            <a:off x="-777152" y="5319949"/>
            <a:ext cx="2072230" cy="207223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1128774" y="-452200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2"/>
          <p:cNvGrpSpPr/>
          <p:nvPr/>
        </p:nvGrpSpPr>
        <p:grpSpPr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376" name="Google Shape;376;p1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audio" Target="../media/audio2.wav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audio" Target="../media/audio2.wav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audio" Target="../media/audio2.wav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6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hyperlink" Target="https://slidesmania.com/" TargetMode="External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unsplash.com/" TargetMode="External"/><Relationship Id="rId9" Type="http://schemas.openxmlformats.org/officeDocument/2006/relationships/chart" Target="../charts/char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Design_Patterns" TargetMode="External"/><Relationship Id="rId2" Type="http://schemas.openxmlformats.org/officeDocument/2006/relationships/hyperlink" Target="https://ru.wikipedia.org/wiki/C%2B%2B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"/>
          <p:cNvSpPr txBox="1">
            <a:spLocks noGrp="1"/>
          </p:cNvSpPr>
          <p:nvPr>
            <p:ph type="ctrTitle"/>
          </p:nvPr>
        </p:nvSpPr>
        <p:spPr>
          <a:xfrm>
            <a:off x="786365" y="1177046"/>
            <a:ext cx="6504000" cy="32490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 проектирования </a:t>
            </a:r>
            <a:endParaRPr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9"/>
          <p:cNvSpPr txBox="1">
            <a:spLocks noGrp="1"/>
          </p:cNvSpPr>
          <p:nvPr>
            <p:ph type="title"/>
          </p:nvPr>
        </p:nvSpPr>
        <p:spPr>
          <a:xfrm>
            <a:off x="1023150" y="0"/>
            <a:ext cx="10145700" cy="15707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подстановки Барбары Лисков</a:t>
            </a:r>
          </a:p>
        </p:txBody>
      </p:sp>
      <p:sp>
        <p:nvSpPr>
          <p:cNvPr id="595" name="Google Shape;595;p29"/>
          <p:cNvSpPr txBox="1">
            <a:spLocks noGrp="1"/>
          </p:cNvSpPr>
          <p:nvPr>
            <p:ph type="body" idx="1"/>
          </p:nvPr>
        </p:nvSpPr>
        <p:spPr>
          <a:xfrm>
            <a:off x="108713" y="981024"/>
            <a:ext cx="5177662" cy="55377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Барбары Лисков подразумевает что все дочерние классы должны наследовать основное поведение родительских классов.</a:t>
            </a:r>
          </a:p>
          <a:p>
            <a:pPr marL="8890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Наследование поведения родительского класса осуществляется за счет наследования полей, свойств и методов а так же за счет их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модификации(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“overriding”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1B36A7-73B4-489A-8341-28CEAAFA8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88" y="708971"/>
            <a:ext cx="6787087" cy="60818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923991-C3ED-4ECF-BB4A-EABC5F97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38" y="2881511"/>
            <a:ext cx="9778322" cy="4896801"/>
          </a:xfrm>
          <a:prstGeom prst="rect">
            <a:avLst/>
          </a:prstGeom>
        </p:spPr>
      </p:pic>
      <p:sp>
        <p:nvSpPr>
          <p:cNvPr id="602" name="Google Shape;602;p30"/>
          <p:cNvSpPr txBox="1">
            <a:spLocks noGrp="1"/>
          </p:cNvSpPr>
          <p:nvPr>
            <p:ph type="title"/>
          </p:nvPr>
        </p:nvSpPr>
        <p:spPr>
          <a:xfrm>
            <a:off x="2270801" y="-482253"/>
            <a:ext cx="9778323" cy="183072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45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разделения интерфейса</a:t>
            </a:r>
          </a:p>
        </p:txBody>
      </p:sp>
      <p:sp>
        <p:nvSpPr>
          <p:cNvPr id="603" name="Google Shape;603;p30"/>
          <p:cNvSpPr txBox="1">
            <a:spLocks noGrp="1"/>
          </p:cNvSpPr>
          <p:nvPr>
            <p:ph type="body" idx="1"/>
          </p:nvPr>
        </p:nvSpPr>
        <p:spPr>
          <a:xfrm>
            <a:off x="73694" y="976223"/>
            <a:ext cx="12044612" cy="22432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0160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класс используется для выполнения действий, которые не являются полезными, это расточительно и может привести к неожиданным ошибкам, так как класс может не уметь выполнять эти действия.</a:t>
            </a:r>
          </a:p>
          <a:p>
            <a:pPr marL="10160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должен выполнять только те действия, которые необходимы для выполнения его роли. Любое другое действие должно быть полностью удалено или перенесено в другое место, если в будущем оно может быть использовано другим классом.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8;p31">
            <a:extLst>
              <a:ext uri="{FF2B5EF4-FFF2-40B4-BE49-F238E27FC236}">
                <a16:creationId xmlns:a16="http://schemas.microsoft.com/office/drawing/2014/main" id="{B00C7842-0226-4500-B483-CD6A01772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175" y="190500"/>
            <a:ext cx="8221500" cy="10558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инверсии зависимостей</a:t>
            </a:r>
          </a:p>
        </p:txBody>
      </p:sp>
      <p:sp>
        <p:nvSpPr>
          <p:cNvPr id="5" name="Google Shape;610;p31">
            <a:extLst>
              <a:ext uri="{FF2B5EF4-FFF2-40B4-BE49-F238E27FC236}">
                <a16:creationId xmlns:a16="http://schemas.microsoft.com/office/drawing/2014/main" id="{536F86E3-236C-4298-BC4E-33EB3740B28D}"/>
              </a:ext>
            </a:extLst>
          </p:cNvPr>
          <p:cNvSpPr txBox="1">
            <a:spLocks/>
          </p:cNvSpPr>
          <p:nvPr/>
        </p:nvSpPr>
        <p:spPr>
          <a:xfrm>
            <a:off x="692354" y="1659376"/>
            <a:ext cx="7651546" cy="46225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Модули верхних уровней не должны зависеть от модулей нижних уровней. Оба типа модулей должны зависеть от абстракций.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Абстракции не должны зависеть от деталей. Детали должны зависеть от абстракций.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верхнего уровня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класс, который выполняет действие с помощью инструмента.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нижнего уровня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инструмент, необходимый для выполнения действия.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интерфейс, который соединяет два класса (модуля).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то, как работает инструмент.</a:t>
            </a:r>
          </a:p>
          <a:p>
            <a:pPr marL="1016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принцип говорит, что класс не следует объединять с инструментом, который он использует для выполнения действия. Скорее, он должен быть объединен с интерфейсом, который позволит инструменту подключаться к классу.</a:t>
            </a:r>
          </a:p>
          <a:p>
            <a:pPr marL="101600"/>
            <a:endParaRPr lang="ru-RU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9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8;p31">
            <a:extLst>
              <a:ext uri="{FF2B5EF4-FFF2-40B4-BE49-F238E27FC236}">
                <a16:creationId xmlns:a16="http://schemas.microsoft.com/office/drawing/2014/main" id="{B00C7842-0226-4500-B483-CD6A01772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175" y="190500"/>
            <a:ext cx="8221500" cy="10558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инверсии зависимостей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4B4242-222B-487D-B6D6-8DB2287E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813689"/>
            <a:ext cx="11172825" cy="69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73608-DB1C-4A8F-905D-A888E05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299" y="2218200"/>
            <a:ext cx="8401126" cy="1297800"/>
          </a:xfrm>
        </p:spPr>
        <p:txBody>
          <a:bodyPr>
            <a:noAutofit/>
          </a:bodyPr>
          <a:lstStyle/>
          <a:p>
            <a:r>
              <a:rPr lang="ru-RU" sz="5400" dirty="0"/>
              <a:t>Шаблоны</a:t>
            </a:r>
            <a:r>
              <a:rPr lang="ru-RU" sz="4000" dirty="0"/>
              <a:t>(</a:t>
            </a:r>
            <a:r>
              <a:rPr lang="ru-RU" sz="5400" dirty="0"/>
              <a:t>паттерны</a:t>
            </a:r>
            <a:r>
              <a:rPr lang="ru-RU" sz="3600" dirty="0"/>
              <a:t>)</a:t>
            </a:r>
            <a:r>
              <a:rPr lang="ru-RU" sz="5400" dirty="0"/>
              <a:t> проектирования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57274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3"/>
          <p:cNvSpPr txBox="1">
            <a:spLocks noGrp="1"/>
          </p:cNvSpPr>
          <p:nvPr>
            <p:ph type="title"/>
          </p:nvPr>
        </p:nvSpPr>
        <p:spPr>
          <a:xfrm>
            <a:off x="1193475" y="0"/>
            <a:ext cx="7722560" cy="16215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>
              <a:buSzPts val="99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порождающих паттернов проектирования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13715" y="1910714"/>
            <a:ext cx="535432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Порождающие паттерны хорошо используются когда бизнес-логика программы должна работать с разными видами связанных друг с другом продуктов, не завися от конкретных классов продуктов.</a:t>
            </a: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пример применения порождающего паттерна мы разберем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подробно абстрактную фабрику и как она устроена.</a:t>
            </a: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Паттерн проектирования Абстрактная фабрика (Abstract Factory) на языке C# |  CODE BLOG | Программирование | Дзе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35" y="191071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47BF79-C194-4E69-A8E8-293F1676C17E}"/>
              </a:ext>
            </a:extLst>
          </p:cNvPr>
          <p:cNvSpPr txBox="1">
            <a:spLocks/>
          </p:cNvSpPr>
          <p:nvPr/>
        </p:nvSpPr>
        <p:spPr>
          <a:xfrm>
            <a:off x="1246200" y="249025"/>
            <a:ext cx="8431200" cy="8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ru-RU"/>
              <a:t>Пораждающие паттерны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DAF271-B37F-4AAE-A14E-DBD81D2EF670}"/>
              </a:ext>
            </a:extLst>
          </p:cNvPr>
          <p:cNvSpPr txBox="1">
            <a:spLocks/>
          </p:cNvSpPr>
          <p:nvPr/>
        </p:nvSpPr>
        <p:spPr>
          <a:xfrm>
            <a:off x="512774" y="891949"/>
            <a:ext cx="9726601" cy="571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>
              <a:buNone/>
            </a:pP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sz="2000" dirty="0" err="1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пораждающие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паттерны проектирования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Абстрактная фабрика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b="1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позволяет создавать сложные объекты пошагово. Строитель даёт возможность использовать один и тот же код строительства для получения разных представлений объектов.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Фабричный метод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определяет общий интерфейс для создания объектов в суперклассе, позволяя подклассам изменять тип создаваемых объектов.</a:t>
            </a: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позволяет копировать объекты, не вдаваясь в подробности их реализации.</a:t>
            </a: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Одиночка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порождающий паттерн проектирования, который гарантирует, что у класса есть только один экземпляр, и предоставляет к нему глобальную точку доступа.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311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/>
          </p:nvPr>
        </p:nvSpPr>
        <p:spPr>
          <a:xfrm>
            <a:off x="247976" y="1029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Абстрактная фабрика </a:t>
            </a:r>
            <a:endParaRPr dirty="0"/>
          </a:p>
        </p:txBody>
      </p:sp>
      <p:sp>
        <p:nvSpPr>
          <p:cNvPr id="4" name="Google Shape;603;p30"/>
          <p:cNvSpPr txBox="1">
            <a:spLocks/>
          </p:cNvSpPr>
          <p:nvPr/>
        </p:nvSpPr>
        <p:spPr>
          <a:xfrm>
            <a:off x="343226" y="1103980"/>
            <a:ext cx="7005644" cy="53548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Абстрактная фабрика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порождающий паттерн проектирования, который позволяет создавать семейства связанных объектов, не привязываясь к конкретным классам создаваемых объектов.</a:t>
            </a:r>
          </a:p>
          <a:p>
            <a:pPr marL="1016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паттерн Абстрактная фабрика предлагает выделить общие интерфейсы для отдельных продуктов, составляющих семейства. Так, все вариации кресел получат общий интерфейс Кресло, все диваны реализуют интерфейс Диван и так далее.</a:t>
            </a:r>
          </a:p>
          <a:p>
            <a:pPr marL="1016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мы создаём абстрактную фабрику — общий интерфейс, который содержит методы создания всех продуктов семейства (например,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создатьКресло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создатьДиван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создатьСтолик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Эти операции должны возвращать абстрактные типы продуктов, представленные интерфейсами, которые мы выделили ранее — Кресла, Диваны и Столики.</a:t>
            </a:r>
          </a:p>
          <a:p>
            <a:pPr marL="101600"/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Таблица соответствия семейства продуктам к их вариация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50" y="1245107"/>
            <a:ext cx="4000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Схема иерархии классов кресел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160" y="4030916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5;p41">
            <a:extLst>
              <a:ext uri="{FF2B5EF4-FFF2-40B4-BE49-F238E27FC236}">
                <a16:creationId xmlns:a16="http://schemas.microsoft.com/office/drawing/2014/main" id="{1C88FB7B-429E-44A5-ADA0-5DAA90569587}"/>
              </a:ext>
            </a:extLst>
          </p:cNvPr>
          <p:cNvSpPr/>
          <p:nvPr/>
        </p:nvSpPr>
        <p:spPr>
          <a:xfrm>
            <a:off x="390525" y="1847851"/>
            <a:ext cx="6229350" cy="376174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751840" y="287837"/>
            <a:ext cx="11075260" cy="14742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и преимущества абстрактной фабрики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0" name="Google Shape;700;p35"/>
          <p:cNvSpPr txBox="1">
            <a:spLocks noGrp="1"/>
          </p:cNvSpPr>
          <p:nvPr>
            <p:ph type="title" idx="4294967295"/>
          </p:nvPr>
        </p:nvSpPr>
        <p:spPr>
          <a:xfrm>
            <a:off x="457200" y="1992630"/>
            <a:ext cx="6579235" cy="36169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Гарантирует сочетаемость создаваемых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избавляет клиентский код от привязки к конкретным классам продуктов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выделяет код производства продуктов в одно место, упрощая поддержку кода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упрощает добавление новых продуктов в программу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реализует принцип открытости/закрытости.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Усложняет код программы из-за введения множества дополнительных классов. Требует наличия всех типов продуктов в каждой вариации.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Структура классов паттерна Абстрактная фабр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170" y="1762125"/>
            <a:ext cx="485653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 txBox="1">
            <a:spLocks noGrp="1"/>
          </p:cNvSpPr>
          <p:nvPr>
            <p:ph type="title"/>
          </p:nvPr>
        </p:nvSpPr>
        <p:spPr>
          <a:xfrm>
            <a:off x="76200" y="-8717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структурных паттернов проектирования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body" idx="1"/>
          </p:nvPr>
        </p:nvSpPr>
        <p:spPr>
          <a:xfrm>
            <a:off x="1071975" y="1634425"/>
            <a:ext cx="720525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Структурные паттерны проектирования помогают организовать классы и объекты для формирования больших и сложных систем. Они упрощают проектирование, делая его более гибким и эффективным.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C68059-FE5A-4876-B449-AC6197A3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11"/>
          <a:stretch/>
        </p:blipFill>
        <p:spPr>
          <a:xfrm>
            <a:off x="882247" y="3429000"/>
            <a:ext cx="1042750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 txBox="1">
            <a:spLocks noGrp="1"/>
          </p:cNvSpPr>
          <p:nvPr>
            <p:ph type="title"/>
          </p:nvPr>
        </p:nvSpPr>
        <p:spPr>
          <a:xfrm>
            <a:off x="1227466" y="756062"/>
            <a:ext cx="5828100" cy="2235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шаблон проектирование и с чем его едят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22"/>
          <p:cNvSpPr txBox="1">
            <a:spLocks noGrp="1"/>
          </p:cNvSpPr>
          <p:nvPr>
            <p:ph type="body" idx="1"/>
          </p:nvPr>
        </p:nvSpPr>
        <p:spPr>
          <a:xfrm>
            <a:off x="1219432" y="2991937"/>
            <a:ext cx="5540803" cy="35397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88900" indent="0">
              <a:buNone/>
            </a:pPr>
            <a:r>
              <a:rPr lang="ru-B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проектирования</a:t>
            </a:r>
            <a:r>
              <a:rPr lang="ru-BY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B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паттерн</a:t>
            </a:r>
            <a:r>
              <a:rPr lang="ru-BY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— повторяемая архитектурная конструкция в сфере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 программного обеспечения, предлагающая решение проблемы проектирования в рамках некоторого часто возникающего контекста.</a:t>
            </a:r>
          </a:p>
          <a:p>
            <a:pPr marL="88900" indent="0">
              <a:buNone/>
            </a:pPr>
            <a:r>
              <a:rPr lang="ru-BY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шаблон не является законченным образцом, который может быть прямо преобразован в код; это лишь пример решения задачи, который можно использовать в различных ситуациях.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2" name="Google Shape;522;p22"/>
          <p:cNvGrpSpPr/>
          <p:nvPr/>
        </p:nvGrpSpPr>
        <p:grpSpPr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523" name="Google Shape;523;p2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4" name="Picture 10" descr="Паттерны/шаблоны проектирования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3078" r="16813" b="-3078"/>
          <a:stretch/>
        </p:blipFill>
        <p:spPr bwMode="auto">
          <a:xfrm>
            <a:off x="7662696" y="1986013"/>
            <a:ext cx="3429745" cy="36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0B75-E731-4279-BB20-38383882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25" y="103292"/>
            <a:ext cx="10145700" cy="763500"/>
          </a:xfrm>
        </p:spPr>
        <p:txBody>
          <a:bodyPr>
            <a:noAutofit/>
          </a:bodyPr>
          <a:lstStyle/>
          <a:p>
            <a:r>
              <a:rPr lang="ru-RU" dirty="0"/>
              <a:t>Структурные паттерны</a:t>
            </a:r>
          </a:p>
        </p:txBody>
      </p:sp>
      <p:sp>
        <p:nvSpPr>
          <p:cNvPr id="7" name="Google Shape;718;p36">
            <a:extLst>
              <a:ext uri="{FF2B5EF4-FFF2-40B4-BE49-F238E27FC236}">
                <a16:creationId xmlns:a16="http://schemas.microsoft.com/office/drawing/2014/main" id="{1606729C-380F-40BC-B5B3-101425517108}"/>
              </a:ext>
            </a:extLst>
          </p:cNvPr>
          <p:cNvSpPr txBox="1">
            <a:spLocks/>
          </p:cNvSpPr>
          <p:nvPr/>
        </p:nvSpPr>
        <p:spPr>
          <a:xfrm>
            <a:off x="377500" y="981092"/>
            <a:ext cx="10145700" cy="527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  <a:buFont typeface="Poppins Light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структурные паттерны проектирования: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объектам с несовместимыми интерфейсами работать вместе.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разделяет один или несколько классов на две отдельные иерархии — абстракцию и реализацию, позволяя изменять их независимо друг от друга.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Компоновщик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сгруппировать множество объектов в древовидную структуру, а затем работать с ней так, как будто это единичный объект.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Декоратор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динамически добавлять объектам новую функциональность, оборачивая их в полезные «обёртки».</a:t>
            </a:r>
          </a:p>
          <a:p>
            <a:pPr marL="0" indent="0">
              <a:spcAft>
                <a:spcPts val="1600"/>
              </a:spcAft>
              <a:buFont typeface="Poppins Light"/>
              <a:buNone/>
            </a:pP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2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70B75-E731-4279-BB20-38383882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25" y="103292"/>
            <a:ext cx="10145700" cy="763500"/>
          </a:xfrm>
        </p:spPr>
        <p:txBody>
          <a:bodyPr>
            <a:noAutofit/>
          </a:bodyPr>
          <a:lstStyle/>
          <a:p>
            <a:r>
              <a:rPr lang="ru-RU" dirty="0"/>
              <a:t>Структурные паттерны</a:t>
            </a:r>
          </a:p>
        </p:txBody>
      </p:sp>
      <p:sp>
        <p:nvSpPr>
          <p:cNvPr id="7" name="Google Shape;718;p36">
            <a:extLst>
              <a:ext uri="{FF2B5EF4-FFF2-40B4-BE49-F238E27FC236}">
                <a16:creationId xmlns:a16="http://schemas.microsoft.com/office/drawing/2014/main" id="{1606729C-380F-40BC-B5B3-101425517108}"/>
              </a:ext>
            </a:extLst>
          </p:cNvPr>
          <p:cNvSpPr txBox="1">
            <a:spLocks/>
          </p:cNvSpPr>
          <p:nvPr/>
        </p:nvSpPr>
        <p:spPr>
          <a:xfrm>
            <a:off x="377500" y="981092"/>
            <a:ext cx="10145700" cy="510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  <a:buFont typeface="Poppins Light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структурные паттерны проектирования: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Фасад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предоставляет простой интерфейс к сложной системе классов, библиотеке или фреймворку.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Легковес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вместить большее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 объекте.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структурный паттерн проектирования, который 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или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передачи вызова оригиналу.</a:t>
            </a:r>
          </a:p>
          <a:p>
            <a:pPr marL="0" indent="0">
              <a:spcAft>
                <a:spcPts val="1600"/>
              </a:spcAft>
              <a:buFont typeface="Poppins Light"/>
              <a:buNone/>
            </a:pP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7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7"/>
          <p:cNvSpPr txBox="1">
            <a:spLocks noGrp="1"/>
          </p:cNvSpPr>
          <p:nvPr>
            <p:ph type="title"/>
          </p:nvPr>
        </p:nvSpPr>
        <p:spPr>
          <a:xfrm>
            <a:off x="-427355" y="141379"/>
            <a:ext cx="925662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Адаптер</a:t>
            </a:r>
            <a:endParaRPr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700;p35"/>
          <p:cNvSpPr txBox="1">
            <a:spLocks/>
          </p:cNvSpPr>
          <p:nvPr/>
        </p:nvSpPr>
        <p:spPr>
          <a:xfrm>
            <a:off x="457200" y="1260800"/>
            <a:ext cx="6391275" cy="461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Adapter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структурный шаблон проектирования, предназначенный для организации использования функций объекта, недоступного для модификации, через специально созданный интерфейс. </a:t>
            </a:r>
          </a:p>
          <a:p>
            <a:endParaRPr lang="ru-RU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Проще говоря, </a:t>
            </a:r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Adapter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объектам с несовместимыми интерфейсами работать вместе.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Когда нужен: часто используется, если мы работаем со сторонней библиотекой или компонентом, доступ к изменениями методов которого у нас отсутствует. Или когда есть несколько сторонних систем, доступ к которым должен осуществляться единообразно через одинаковый интерфейс.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0" name="Picture 4" descr="Структура программы до подключения сторонней библиоте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92" y="904879"/>
            <a:ext cx="4501661" cy="20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Структура программы после применения адаптер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97" y="2924433"/>
            <a:ext cx="5048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95;p41">
            <a:extLst>
              <a:ext uri="{FF2B5EF4-FFF2-40B4-BE49-F238E27FC236}">
                <a16:creationId xmlns:a16="http://schemas.microsoft.com/office/drawing/2014/main" id="{367FADB1-1B21-4F3A-A789-DE5C183080D6}"/>
              </a:ext>
            </a:extLst>
          </p:cNvPr>
          <p:cNvSpPr/>
          <p:nvPr/>
        </p:nvSpPr>
        <p:spPr>
          <a:xfrm>
            <a:off x="770024" y="2036150"/>
            <a:ext cx="5154525" cy="278569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7" name="Google Shape;737;p38"/>
          <p:cNvSpPr txBox="1">
            <a:spLocks noGrp="1"/>
          </p:cNvSpPr>
          <p:nvPr>
            <p:ph type="title"/>
          </p:nvPr>
        </p:nvSpPr>
        <p:spPr>
          <a:xfrm>
            <a:off x="770025" y="384525"/>
            <a:ext cx="1026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</a:t>
            </a:r>
            <a:b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паттерна “Адаптер”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0025" y="2036150"/>
            <a:ext cx="6096000" cy="2785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Отделяет и скрывает от клиента подробности преобразования различных интерфейсов.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Недостатки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Усложняет код программы из-за введения дополнительных классов.</a:t>
            </a:r>
            <a:endParaRPr lang="ru-RU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Структура классов паттерна Адаптер (адаптер классов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2695753"/>
            <a:ext cx="5639985" cy="32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325B98D-A98E-4C29-9075-50C923D6DFE9}"/>
              </a:ext>
            </a:extLst>
          </p:cNvPr>
          <p:cNvSpPr/>
          <p:nvPr/>
        </p:nvSpPr>
        <p:spPr>
          <a:xfrm rot="2703872">
            <a:off x="201569" y="287868"/>
            <a:ext cx="382572" cy="402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9"/>
          <p:cNvSpPr txBox="1">
            <a:spLocks noGrp="1"/>
          </p:cNvSpPr>
          <p:nvPr>
            <p:ph type="body" idx="1"/>
          </p:nvPr>
        </p:nvSpPr>
        <p:spPr>
          <a:xfrm>
            <a:off x="3811058" y="456129"/>
            <a:ext cx="7786609" cy="14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поведенческих паттернов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9"/>
          <p:cNvSpPr/>
          <p:nvPr/>
        </p:nvSpPr>
        <p:spPr>
          <a:xfrm flipH="1">
            <a:off x="1546307" y="159943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39"/>
          <p:cNvGrpSpPr/>
          <p:nvPr/>
        </p:nvGrpSpPr>
        <p:grpSpPr>
          <a:xfrm flipH="1">
            <a:off x="587245" y="1736685"/>
            <a:ext cx="2597891" cy="2597879"/>
            <a:chOff x="4616075" y="1332525"/>
            <a:chExt cx="1915566" cy="1881022"/>
          </a:xfrm>
        </p:grpSpPr>
        <p:sp>
          <p:nvSpPr>
            <p:cNvPr id="747" name="Google Shape;747;p39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39"/>
          <p:cNvGrpSpPr/>
          <p:nvPr/>
        </p:nvGrpSpPr>
        <p:grpSpPr>
          <a:xfrm flipH="1">
            <a:off x="2652558" y="2230495"/>
            <a:ext cx="891613" cy="650098"/>
            <a:chOff x="4468725" y="937901"/>
            <a:chExt cx="656322" cy="478541"/>
          </a:xfrm>
        </p:grpSpPr>
        <p:sp>
          <p:nvSpPr>
            <p:cNvPr id="762" name="Google Shape;762;p39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39"/>
          <p:cNvGrpSpPr/>
          <p:nvPr/>
        </p:nvGrpSpPr>
        <p:grpSpPr>
          <a:xfrm flipH="1">
            <a:off x="280125" y="2313468"/>
            <a:ext cx="2286686" cy="2289823"/>
            <a:chOff x="4593392" y="1441589"/>
            <a:chExt cx="1683243" cy="1685552"/>
          </a:xfrm>
        </p:grpSpPr>
        <p:sp>
          <p:nvSpPr>
            <p:cNvPr id="766" name="Google Shape;766;p39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9"/>
          <p:cNvGrpSpPr/>
          <p:nvPr/>
        </p:nvGrpSpPr>
        <p:grpSpPr>
          <a:xfrm rot="2440826" flipH="1">
            <a:off x="42693" y="664350"/>
            <a:ext cx="1847135" cy="1054707"/>
            <a:chOff x="6220591" y="624724"/>
            <a:chExt cx="1359724" cy="776397"/>
          </a:xfrm>
        </p:grpSpPr>
        <p:sp>
          <p:nvSpPr>
            <p:cNvPr id="770" name="Google Shape;770;p39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39"/>
          <p:cNvSpPr/>
          <p:nvPr/>
        </p:nvSpPr>
        <p:spPr>
          <a:xfrm flipH="1">
            <a:off x="1926554" y="4965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9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9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9"/>
          <p:cNvSpPr/>
          <p:nvPr/>
        </p:nvSpPr>
        <p:spPr>
          <a:xfrm flipH="1">
            <a:off x="10621116" y="4991101"/>
            <a:ext cx="2598357" cy="2598365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3879354" y="1756804"/>
            <a:ext cx="80892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Поведенческие паттерны проектирования помогают определить, как объекты взаимодействуют и распределяют ответственность друг между другом. Они улучшают коммуникацию между классами и упрощают реализацию сложного поведения.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927BCB-38C4-4FC1-9AF5-571D1228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" t="23660" r="746"/>
          <a:stretch/>
        </p:blipFill>
        <p:spPr>
          <a:xfrm>
            <a:off x="3811058" y="3463549"/>
            <a:ext cx="7582457" cy="32445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C71CF-BF36-41CC-8B6D-49578B63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50" y="211088"/>
            <a:ext cx="10145700" cy="76350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Поведенческие паттерны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06D4E8-9EFB-48C2-8BF7-F72B053F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13" y="898388"/>
            <a:ext cx="10997437" cy="5883412"/>
          </a:xfrm>
        </p:spPr>
        <p:txBody>
          <a:bodyPr>
            <a:normAutofit/>
          </a:bodyPr>
          <a:lstStyle/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поведенческие паттерны проектирования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Цепочка обязанностей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 цепи.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превращает запросы в объекты, позволяя передавать их как аргументы при вызове методов, ставить запросы в очередь,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логировать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их, а также поддерживать отмену операций.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Итератор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даёт возможность последовательно обходить элементы составных объектов, не раскрывая их внутреннего представления.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Посредник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уменьшить связанность множества классов между собой, благодаря перемещению этих связей в один класс-посредник.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сохранять и восстанавливать прошлые состояния объектов, не раскрывая подробностей их реализации.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91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C71CF-BF36-41CC-8B6D-49578B63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50" y="211088"/>
            <a:ext cx="10145700" cy="76350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Поведенческие паттерны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06D4E8-9EFB-48C2-8BF7-F72B053F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281" y="974588"/>
            <a:ext cx="10997437" cy="5672324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поведенческие паттерны проектирования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создаёт механизм подписки, позволяющий одним объектам следить и реагировать на события, происходящие в других объектах.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объектам менять поведение в зависимости от своего состояния. Извне создаётся впечатление, что изменился класс объекта.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определяет семейство схожих алгоритмов и помещает каждый из них в собственный класс, после чего алгоритмы можно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взаимозаменять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прямо во время исполнения программы.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Шаблонный метод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 структуры.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Посетитель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поведенческий паттерн проектирования, который позволяет добавлять в программу новые операции, не изменяя классы объектов, над которыми эти операции могут выполняться.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33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0"/>
          <p:cNvSpPr txBox="1">
            <a:spLocks noGrp="1"/>
          </p:cNvSpPr>
          <p:nvPr>
            <p:ph type="title"/>
          </p:nvPr>
        </p:nvSpPr>
        <p:spPr>
          <a:xfrm>
            <a:off x="849211" y="457745"/>
            <a:ext cx="108726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Паттерн Цепочка обязанностей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2" name="Google Shape;782;p40"/>
          <p:cNvSpPr txBox="1">
            <a:spLocks noGrp="1"/>
          </p:cNvSpPr>
          <p:nvPr>
            <p:ph type="body" idx="1"/>
          </p:nvPr>
        </p:nvSpPr>
        <p:spPr>
          <a:xfrm>
            <a:off x="571500" y="1465500"/>
            <a:ext cx="5162550" cy="51939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l">
              <a:buNone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Цепочка Обязанностей (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- поведенческий шаблон проектирования, который позволяет избежать жесткой привязки отправителя запроса к получателю.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indent="0" algn="l">
              <a:buNone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Все возможные обработчики запроса образуют цепочку, а сам запрос перемещается по этой цепочке. Каждый объект в этой цепочке при получении запроса выбирает, либо закончить обработку запроса, либо передать запрос на обработку следующему по цепочке объекту.</a:t>
            </a:r>
            <a:b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 descr="Со временем код проверок становится всё более запутанны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5327"/>
            <a:ext cx="5810250" cy="24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Цепочку можно выделить даже из дерева объект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11" y="3706668"/>
            <a:ext cx="4953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1"/>
          <p:cNvSpPr/>
          <p:nvPr/>
        </p:nvSpPr>
        <p:spPr>
          <a:xfrm>
            <a:off x="1065404" y="1782284"/>
            <a:ext cx="3623702" cy="451486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1" name="Google Shape;801;p41"/>
          <p:cNvSpPr txBox="1">
            <a:spLocks noGrp="1"/>
          </p:cNvSpPr>
          <p:nvPr>
            <p:ph type="title"/>
          </p:nvPr>
        </p:nvSpPr>
        <p:spPr>
          <a:xfrm>
            <a:off x="591525" y="0"/>
            <a:ext cx="10342200" cy="1675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 паттерна Цепочка обязанностей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6" name="Google Shape;806;p41"/>
          <p:cNvSpPr txBox="1">
            <a:spLocks noGrp="1"/>
          </p:cNvSpPr>
          <p:nvPr>
            <p:ph type="body" idx="5"/>
          </p:nvPr>
        </p:nvSpPr>
        <p:spPr>
          <a:xfrm>
            <a:off x="920781" y="1675616"/>
            <a:ext cx="3768325" cy="45148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Уменьшает зависимость между клиентом и обработчиками.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Реализует принцип единственной обязанности.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Реализует принцип открытости/закрытости.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 может остаться никем не обработанным.</a:t>
            </a:r>
          </a:p>
          <a:p>
            <a:pPr marL="285750" indent="-285750" algn="l">
              <a:lnSpc>
                <a:spcPct val="95000"/>
              </a:lnSpc>
              <a:spcAft>
                <a:spcPts val="1600"/>
              </a:spcAft>
              <a:buSzPts val="770"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Структура классов примера паттерна Цепочка обязанносте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77" y="1512300"/>
            <a:ext cx="6718498" cy="489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 txBox="1">
            <a:spLocks noGrp="1"/>
          </p:cNvSpPr>
          <p:nvPr>
            <p:ph type="title"/>
          </p:nvPr>
        </p:nvSpPr>
        <p:spPr>
          <a:xfrm>
            <a:off x="350925" y="98775"/>
            <a:ext cx="10288500" cy="236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«Низкоуровневые» шаблоны проектирования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идиомы программирования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3" name="Google Shape;813;p42"/>
          <p:cNvSpPr txBox="1">
            <a:spLocks noGrp="1"/>
          </p:cNvSpPr>
          <p:nvPr>
            <p:ph type="body" idx="1"/>
          </p:nvPr>
        </p:nvSpPr>
        <p:spPr>
          <a:xfrm>
            <a:off x="446174" y="2536248"/>
            <a:ext cx="7792951" cy="37026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«Низкоуровневые» шаблоны, учитывающие специфику конкретного языка программирования, называются идиомами. Это хорошие решения проектирования, характерные для конкретного языка или программной платформы, и потому не универсальные.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Идиома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программирования — устойчивый способ выражения некоторой составной конструкции в одном или нескольких языках программирования. Идиома является шаблоном решения задачи, записи алгоритма или структуры данных путём комбинирования встроенных элементов языка.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2DF8D-CEFC-4230-8430-1944ECF89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8" t="4838" r="30046" b="5000"/>
          <a:stretch/>
        </p:blipFill>
        <p:spPr>
          <a:xfrm>
            <a:off x="8492059" y="2285869"/>
            <a:ext cx="3253767" cy="4210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2"/>
          <p:cNvSpPr txBox="1">
            <a:spLocks noGrp="1"/>
          </p:cNvSpPr>
          <p:nvPr>
            <p:ph type="title"/>
          </p:nvPr>
        </p:nvSpPr>
        <p:spPr>
          <a:xfrm>
            <a:off x="908865" y="489394"/>
            <a:ext cx="10374270" cy="96391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Преимущество знания паттернов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body" idx="1"/>
          </p:nvPr>
        </p:nvSpPr>
        <p:spPr>
          <a:xfrm>
            <a:off x="1107346" y="1453310"/>
            <a:ext cx="10585113" cy="43108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/>
            <a:r>
              <a:rPr lang="ru-R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Проверенные решения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lvl="0" indent="0" algn="l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 тратите меньше времени, используя готовые решения, вместо изобретения велосипеда.</a:t>
            </a:r>
          </a:p>
          <a:p>
            <a:pPr lvl="0"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/>
            <a:r>
              <a:rPr lang="ru-R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кода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8900" lvl="0" indent="0" algn="l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 делаете меньше просчетов при разработке, используя типовые решения, так как все возможные проблемы в них уже найдены.</a:t>
            </a:r>
          </a:p>
          <a:p>
            <a:pPr marL="88900" lvl="0" indent="0" algn="l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/>
            <a:r>
              <a:rPr lang="ru-R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Общий программистский словарь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8900" lvl="0" indent="0" algn="l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Вместо того, чтобы долго объяснять коллеге логику работы вашего кода, вы называете паттерн, который хотите использовать, и экономите свое и чужое время.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>
            <a:spLocks noGrp="1"/>
          </p:cNvSpPr>
          <p:nvPr>
            <p:ph type="title"/>
          </p:nvPr>
        </p:nvSpPr>
        <p:spPr>
          <a:xfrm>
            <a:off x="530458" y="121611"/>
            <a:ext cx="8297486" cy="14884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 использование идиом в программирование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F7966-4304-45FC-B7A5-026A554AE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2" t="17712" r="16928" b="17157"/>
          <a:stretch/>
        </p:blipFill>
        <p:spPr>
          <a:xfrm>
            <a:off x="3611129" y="3226119"/>
            <a:ext cx="2276474" cy="22222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4B953C-5761-4573-A6C5-B44EE694A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6" t="19002" r="17118" b="19421"/>
          <a:stretch/>
        </p:blipFill>
        <p:spPr>
          <a:xfrm>
            <a:off x="425683" y="3226119"/>
            <a:ext cx="2276473" cy="19292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18390B-1CA2-4D5D-9368-52674A3A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04" t="17773" r="17511" b="17568"/>
          <a:stretch/>
        </p:blipFill>
        <p:spPr>
          <a:xfrm>
            <a:off x="9707681" y="3226119"/>
            <a:ext cx="2190749" cy="22542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92A486-400A-410C-A8FA-34F52B34F7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42" t="13702" r="17742" b="13979"/>
          <a:stretch/>
        </p:blipFill>
        <p:spPr>
          <a:xfrm>
            <a:off x="6617484" y="3226119"/>
            <a:ext cx="2175711" cy="3135682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DE905A6B-7C39-4BC7-9F94-1E2FAFD84A70}"/>
              </a:ext>
            </a:extLst>
          </p:cNvPr>
          <p:cNvSpPr/>
          <p:nvPr/>
        </p:nvSpPr>
        <p:spPr>
          <a:xfrm>
            <a:off x="2828925" y="3981450"/>
            <a:ext cx="603112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DAA42700-E47C-4330-B66A-A116E935DC2C}"/>
              </a:ext>
            </a:extLst>
          </p:cNvPr>
          <p:cNvSpPr/>
          <p:nvPr/>
        </p:nvSpPr>
        <p:spPr>
          <a:xfrm>
            <a:off x="8948882" y="3952875"/>
            <a:ext cx="603112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33BC2-7F3C-4141-A4E3-0010B6DE58E1}"/>
              </a:ext>
            </a:extLst>
          </p:cNvPr>
          <p:cNvSpPr txBox="1"/>
          <p:nvPr/>
        </p:nvSpPr>
        <p:spPr>
          <a:xfrm>
            <a:off x="1836599" y="2318694"/>
            <a:ext cx="31908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С-подобные языки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86285-F610-4F01-BCDB-FFB846E05405}"/>
              </a:ext>
            </a:extLst>
          </p:cNvPr>
          <p:cNvSpPr txBox="1"/>
          <p:nvPr/>
        </p:nvSpPr>
        <p:spPr>
          <a:xfrm>
            <a:off x="8827944" y="2318694"/>
            <a:ext cx="1131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4"/>
          <p:cNvGrpSpPr/>
          <p:nvPr/>
        </p:nvGrpSpPr>
        <p:grpSpPr>
          <a:xfrm flipH="1">
            <a:off x="8402649" y="1909186"/>
            <a:ext cx="3443231" cy="3443211"/>
            <a:chOff x="4616075" y="1332525"/>
            <a:chExt cx="1915566" cy="1881022"/>
          </a:xfrm>
        </p:grpSpPr>
        <p:sp>
          <p:nvSpPr>
            <p:cNvPr id="846" name="Google Shape;846;p44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44"/>
          <p:cNvSpPr txBox="1">
            <a:spLocks noGrp="1"/>
          </p:cNvSpPr>
          <p:nvPr>
            <p:ph type="title"/>
          </p:nvPr>
        </p:nvSpPr>
        <p:spPr>
          <a:xfrm>
            <a:off x="1700600" y="1472100"/>
            <a:ext cx="5162400" cy="259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Presenting a website or an app?</a:t>
            </a:r>
            <a:endParaRPr dirty="0"/>
          </a:p>
        </p:txBody>
      </p:sp>
      <p:sp>
        <p:nvSpPr>
          <p:cNvPr id="865" name="Google Shape;865;p44"/>
          <p:cNvSpPr txBox="1">
            <a:spLocks noGrp="1"/>
          </p:cNvSpPr>
          <p:nvPr>
            <p:ph type="body" idx="1"/>
          </p:nvPr>
        </p:nvSpPr>
        <p:spPr>
          <a:xfrm>
            <a:off x="1700600" y="4065300"/>
            <a:ext cx="5162400" cy="132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grpSp>
        <p:nvGrpSpPr>
          <p:cNvPr id="866" name="Google Shape;866;p44"/>
          <p:cNvGrpSpPr/>
          <p:nvPr/>
        </p:nvGrpSpPr>
        <p:grpSpPr>
          <a:xfrm>
            <a:off x="7579315" y="656999"/>
            <a:ext cx="2721600" cy="5544000"/>
            <a:chOff x="1020040" y="533174"/>
            <a:chExt cx="2721600" cy="5544000"/>
          </a:xfrm>
        </p:grpSpPr>
        <p:sp>
          <p:nvSpPr>
            <p:cNvPr id="867" name="Google Shape;867;p44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4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4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47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</p:spPr>
      </p:pic>
      <p:sp>
        <p:nvSpPr>
          <p:cNvPr id="49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57337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Шаблон проектирования это 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50" name="A1">
            <a:hlinkClick r:id="" action="ppaction://noaction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6201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</a:t>
            </a:r>
            <a:r>
              <a:rPr lang="ru-BY" dirty="0"/>
              <a:t>овторяемая архитектурная конструкция в сфере </a:t>
            </a:r>
            <a:r>
              <a:rPr lang="ru-RU" dirty="0"/>
              <a:t>проектирования программного обеспечения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1" name="A2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Класс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2" name="A3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Библиотека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3" name="A4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Таблица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54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55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6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348476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Звонок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933951" y="205987"/>
            <a:ext cx="1382804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Помощь зала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4834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0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5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5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5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8"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6" grpId="1" animBg="1"/>
          <p:bldP spid="49" grpId="0" animBg="1"/>
          <p:bldP spid="50" grpId="0" animBg="1"/>
          <p:bldP spid="51" grpId="0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6" grpId="0" animBg="1"/>
          <p:bldP spid="57" grpId="0" animBg="1"/>
          <p:bldP spid="58" grpId="0" animBg="1"/>
          <p:bldGraphic spid="59" grpId="0">
            <p:bldAsOne/>
          </p:bldGraphic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5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5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5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8"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6" grpId="1" animBg="1"/>
          <p:bldP spid="49" grpId="0" animBg="1"/>
          <p:bldP spid="50" grpId="0" animBg="1"/>
          <p:bldP spid="51" grpId="0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6" grpId="0" animBg="1"/>
          <p:bldP spid="57" grpId="0" animBg="1"/>
          <p:bldP spid="58" grpId="0" animBg="1"/>
          <p:bldGraphic spid="59" grpId="0">
            <p:bldAsOne/>
          </p:bldGraphic>
          <p:bldP spid="60" grpId="0" animBg="1"/>
          <p:bldP spid="60" grpId="1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>
            <a:spLocks noGrp="1"/>
          </p:cNvSpPr>
          <p:nvPr>
            <p:ph type="title"/>
          </p:nvPr>
        </p:nvSpPr>
        <p:spPr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1"/>
          </p:nvPr>
        </p:nvSpPr>
        <p:spPr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933" name="Google Shape;933;p46"/>
          <p:cNvSpPr txBox="1">
            <a:spLocks noGrp="1"/>
          </p:cNvSpPr>
          <p:nvPr>
            <p:ph type="body" idx="2"/>
          </p:nvPr>
        </p:nvSpPr>
        <p:spPr>
          <a:xfrm>
            <a:off x="5267260" y="3742051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hello@mail.com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555-111-222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mydomain.com</a:t>
            </a:r>
            <a:endParaRPr/>
          </a:p>
        </p:txBody>
      </p:sp>
      <p:sp>
        <p:nvSpPr>
          <p:cNvPr id="934" name="Google Shape;934;p46"/>
          <p:cNvSpPr/>
          <p:nvPr/>
        </p:nvSpPr>
        <p:spPr>
          <a:xfrm>
            <a:off x="10923928" y="6170890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5" name="Google Shape;935;p46"/>
          <p:cNvGrpSpPr/>
          <p:nvPr/>
        </p:nvGrpSpPr>
        <p:grpSpPr>
          <a:xfrm>
            <a:off x="11457030" y="6161239"/>
            <a:ext cx="411849" cy="411917"/>
            <a:chOff x="5162200" y="4097750"/>
            <a:chExt cx="338385" cy="338414"/>
          </a:xfrm>
        </p:grpSpPr>
        <p:sp>
          <p:nvSpPr>
            <p:cNvPr id="936" name="Google Shape;936;p46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46"/>
          <p:cNvSpPr/>
          <p:nvPr/>
        </p:nvSpPr>
        <p:spPr>
          <a:xfrm>
            <a:off x="10191038" y="6212273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 каких годах впервые был создан список шаблонов проектирования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28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  <p:sp>
        <p:nvSpPr>
          <p:cNvPr id="29" name="A1">
            <a:hlinkClick r:id="" action="ppaction://noaction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6216105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1970-Х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0" name="A2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1262017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1960-Х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" name="A3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3886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2010-Х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" name="A4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1980-Х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3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34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5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262017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6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937106" y="229057"/>
            <a:ext cx="135209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8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1155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9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7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8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8" grpId="1" animBg="1"/>
          <p:bldP spid="29" grpId="0" animBg="1"/>
          <p:bldP spid="30" grpId="0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5" grpId="0" animBg="1"/>
          <p:bldP spid="36" grpId="0" animBg="1"/>
          <p:bldP spid="37" grpId="0" animBg="1"/>
          <p:bldGraphic spid="38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9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8" grpId="1" animBg="1"/>
          <p:bldP spid="29" grpId="0" animBg="1"/>
          <p:bldP spid="30" grpId="0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5" grpId="0" animBg="1"/>
          <p:bldP spid="36" grpId="0" animBg="1"/>
          <p:bldP spid="37" grpId="0" animBg="1"/>
          <p:bldGraphic spid="38" grpId="0">
            <p:bldAsOne/>
          </p:bldGraphic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Editable Icons.</a:t>
            </a:r>
            <a:endParaRPr/>
          </a:p>
        </p:txBody>
      </p:sp>
      <p:grpSp>
        <p:nvGrpSpPr>
          <p:cNvPr id="951" name="Google Shape;951;p48"/>
          <p:cNvGrpSpPr/>
          <p:nvPr/>
        </p:nvGrpSpPr>
        <p:grpSpPr>
          <a:xfrm>
            <a:off x="3555539" y="1895677"/>
            <a:ext cx="405160" cy="253589"/>
            <a:chOff x="4797800" y="1994125"/>
            <a:chExt cx="306475" cy="186025"/>
          </a:xfrm>
        </p:grpSpPr>
        <p:sp>
          <p:nvSpPr>
            <p:cNvPr id="952" name="Google Shape;952;p48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48"/>
          <p:cNvSpPr/>
          <p:nvPr/>
        </p:nvSpPr>
        <p:spPr>
          <a:xfrm>
            <a:off x="2998347" y="1911575"/>
            <a:ext cx="351487" cy="308322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2583258" y="1828169"/>
            <a:ext cx="211156" cy="398327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/>
          <p:nvPr/>
        </p:nvSpPr>
        <p:spPr>
          <a:xfrm>
            <a:off x="4110294" y="1896049"/>
            <a:ext cx="352082" cy="253589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4613799" y="1853187"/>
            <a:ext cx="333805" cy="33933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/>
          <p:nvPr/>
        </p:nvSpPr>
        <p:spPr>
          <a:xfrm>
            <a:off x="5603115" y="1886863"/>
            <a:ext cx="299003" cy="280956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48"/>
          <p:cNvGrpSpPr/>
          <p:nvPr/>
        </p:nvGrpSpPr>
        <p:grpSpPr>
          <a:xfrm>
            <a:off x="6148833" y="1899702"/>
            <a:ext cx="352082" cy="254203"/>
            <a:chOff x="4250025" y="2848800"/>
            <a:chExt cx="266325" cy="186475"/>
          </a:xfrm>
        </p:grpSpPr>
        <p:sp>
          <p:nvSpPr>
            <p:cNvPr id="960" name="Google Shape;960;p48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6746181" y="1863816"/>
            <a:ext cx="343224" cy="326555"/>
            <a:chOff x="4707700" y="2822475"/>
            <a:chExt cx="259625" cy="239550"/>
          </a:xfrm>
        </p:grpSpPr>
        <p:sp>
          <p:nvSpPr>
            <p:cNvPr id="963" name="Google Shape;963;p48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48"/>
          <p:cNvSpPr/>
          <p:nvPr/>
        </p:nvSpPr>
        <p:spPr>
          <a:xfrm>
            <a:off x="7220153" y="1867401"/>
            <a:ext cx="340878" cy="320045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7743648" y="1900258"/>
            <a:ext cx="352082" cy="254203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8"/>
          <p:cNvGrpSpPr/>
          <p:nvPr/>
        </p:nvGrpSpPr>
        <p:grpSpPr>
          <a:xfrm>
            <a:off x="8381347" y="1827316"/>
            <a:ext cx="351487" cy="398940"/>
            <a:chOff x="6425500" y="2795700"/>
            <a:chExt cx="265875" cy="292650"/>
          </a:xfrm>
        </p:grpSpPr>
        <p:sp>
          <p:nvSpPr>
            <p:cNvPr id="969" name="Google Shape;969;p48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8"/>
          <p:cNvSpPr/>
          <p:nvPr/>
        </p:nvSpPr>
        <p:spPr>
          <a:xfrm>
            <a:off x="8879053" y="1859817"/>
            <a:ext cx="352677" cy="335654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48"/>
          <p:cNvGrpSpPr/>
          <p:nvPr/>
        </p:nvGrpSpPr>
        <p:grpSpPr>
          <a:xfrm>
            <a:off x="9459393" y="1881960"/>
            <a:ext cx="350297" cy="290464"/>
            <a:chOff x="5549875" y="2418425"/>
            <a:chExt cx="264975" cy="213075"/>
          </a:xfrm>
        </p:grpSpPr>
        <p:sp>
          <p:nvSpPr>
            <p:cNvPr id="973" name="Google Shape;973;p48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48"/>
          <p:cNvSpPr/>
          <p:nvPr/>
        </p:nvSpPr>
        <p:spPr>
          <a:xfrm>
            <a:off x="2605363" y="2490796"/>
            <a:ext cx="166936" cy="3806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48"/>
          <p:cNvGrpSpPr/>
          <p:nvPr/>
        </p:nvGrpSpPr>
        <p:grpSpPr>
          <a:xfrm>
            <a:off x="3555469" y="2526467"/>
            <a:ext cx="299598" cy="308322"/>
            <a:chOff x="3739275" y="2525850"/>
            <a:chExt cx="226625" cy="226175"/>
          </a:xfrm>
        </p:grpSpPr>
        <p:sp>
          <p:nvSpPr>
            <p:cNvPr id="977" name="Google Shape;977;p48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3028651" y="2499697"/>
            <a:ext cx="272464" cy="361861"/>
            <a:chOff x="4518575" y="2506200"/>
            <a:chExt cx="206100" cy="265450"/>
          </a:xfrm>
        </p:grpSpPr>
        <p:sp>
          <p:nvSpPr>
            <p:cNvPr id="982" name="Google Shape;982;p48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8"/>
          <p:cNvGrpSpPr/>
          <p:nvPr/>
        </p:nvGrpSpPr>
        <p:grpSpPr>
          <a:xfrm>
            <a:off x="4109852" y="2526667"/>
            <a:ext cx="299631" cy="308322"/>
            <a:chOff x="4164375" y="1677425"/>
            <a:chExt cx="226650" cy="226175"/>
          </a:xfrm>
        </p:grpSpPr>
        <p:sp>
          <p:nvSpPr>
            <p:cNvPr id="992" name="Google Shape;992;p48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5163817" y="2517856"/>
            <a:ext cx="299003" cy="308322"/>
            <a:chOff x="5226025" y="1677425"/>
            <a:chExt cx="226175" cy="226175"/>
          </a:xfrm>
        </p:grpSpPr>
        <p:sp>
          <p:nvSpPr>
            <p:cNvPr id="998" name="Google Shape;998;p48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>
            <a:off x="4637201" y="2517949"/>
            <a:ext cx="299003" cy="308322"/>
            <a:chOff x="4835275" y="1198350"/>
            <a:chExt cx="226175" cy="226175"/>
          </a:xfrm>
        </p:grpSpPr>
        <p:sp>
          <p:nvSpPr>
            <p:cNvPr id="1001" name="Google Shape;1001;p48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48"/>
          <p:cNvGrpSpPr/>
          <p:nvPr/>
        </p:nvGrpSpPr>
        <p:grpSpPr>
          <a:xfrm>
            <a:off x="6324046" y="2501848"/>
            <a:ext cx="347356" cy="358215"/>
            <a:chOff x="968775" y="1180050"/>
            <a:chExt cx="262750" cy="262775"/>
          </a:xfrm>
        </p:grpSpPr>
        <p:sp>
          <p:nvSpPr>
            <p:cNvPr id="1004" name="Google Shape;1004;p48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48"/>
          <p:cNvGrpSpPr/>
          <p:nvPr/>
        </p:nvGrpSpPr>
        <p:grpSpPr>
          <a:xfrm>
            <a:off x="5688945" y="2568917"/>
            <a:ext cx="386288" cy="224042"/>
            <a:chOff x="1678900" y="1231350"/>
            <a:chExt cx="292200" cy="164350"/>
          </a:xfrm>
        </p:grpSpPr>
        <p:sp>
          <p:nvSpPr>
            <p:cNvPr id="1008" name="Google Shape;1008;p48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48"/>
          <p:cNvSpPr/>
          <p:nvPr/>
        </p:nvSpPr>
        <p:spPr>
          <a:xfrm>
            <a:off x="7007934" y="2490813"/>
            <a:ext cx="245958" cy="363054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48"/>
          <p:cNvGrpSpPr/>
          <p:nvPr/>
        </p:nvGrpSpPr>
        <p:grpSpPr>
          <a:xfrm>
            <a:off x="7452181" y="2495456"/>
            <a:ext cx="322006" cy="353205"/>
            <a:chOff x="2405550" y="1181850"/>
            <a:chExt cx="243575" cy="259100"/>
          </a:xfrm>
        </p:grpSpPr>
        <p:sp>
          <p:nvSpPr>
            <p:cNvPr id="1013" name="Google Shape;1013;p48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48"/>
          <p:cNvSpPr/>
          <p:nvPr/>
        </p:nvSpPr>
        <p:spPr>
          <a:xfrm>
            <a:off x="8060325" y="2518439"/>
            <a:ext cx="299003" cy="308322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48"/>
          <p:cNvGrpSpPr/>
          <p:nvPr/>
        </p:nvGrpSpPr>
        <p:grpSpPr>
          <a:xfrm>
            <a:off x="8485368" y="2493258"/>
            <a:ext cx="286610" cy="357601"/>
            <a:chOff x="3086700" y="1180050"/>
            <a:chExt cx="216800" cy="262325"/>
          </a:xfrm>
        </p:grpSpPr>
        <p:sp>
          <p:nvSpPr>
            <p:cNvPr id="1021" name="Google Shape;1021;p48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8991962" y="2481398"/>
            <a:ext cx="228243" cy="381321"/>
            <a:chOff x="3741075" y="1171575"/>
            <a:chExt cx="172650" cy="279725"/>
          </a:xfrm>
        </p:grpSpPr>
        <p:sp>
          <p:nvSpPr>
            <p:cNvPr id="1024" name="Google Shape;1024;p48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Google Shape;1028;p48"/>
          <p:cNvSpPr/>
          <p:nvPr/>
        </p:nvSpPr>
        <p:spPr>
          <a:xfrm>
            <a:off x="9450374" y="2493795"/>
            <a:ext cx="350330" cy="358181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" name="Google Shape;1029;p48"/>
          <p:cNvGrpSpPr/>
          <p:nvPr/>
        </p:nvGrpSpPr>
        <p:grpSpPr>
          <a:xfrm>
            <a:off x="2513457" y="3225502"/>
            <a:ext cx="351520" cy="253623"/>
            <a:chOff x="952700" y="1101100"/>
            <a:chExt cx="265900" cy="186050"/>
          </a:xfrm>
        </p:grpSpPr>
        <p:sp>
          <p:nvSpPr>
            <p:cNvPr id="1030" name="Google Shape;1030;p48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48"/>
          <p:cNvSpPr/>
          <p:nvPr/>
        </p:nvSpPr>
        <p:spPr>
          <a:xfrm>
            <a:off x="3039928" y="3142345"/>
            <a:ext cx="246520" cy="362475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8"/>
          <p:cNvSpPr/>
          <p:nvPr/>
        </p:nvSpPr>
        <p:spPr>
          <a:xfrm>
            <a:off x="3461790" y="3169750"/>
            <a:ext cx="396303" cy="399281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>
            <a:off x="4033408" y="3169818"/>
            <a:ext cx="360939" cy="301063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/>
          <p:nvPr/>
        </p:nvSpPr>
        <p:spPr>
          <a:xfrm>
            <a:off x="4642775" y="3207959"/>
            <a:ext cx="311397" cy="336915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48"/>
          <p:cNvGrpSpPr/>
          <p:nvPr/>
        </p:nvGrpSpPr>
        <p:grpSpPr>
          <a:xfrm>
            <a:off x="5204724" y="3204102"/>
            <a:ext cx="317875" cy="344208"/>
            <a:chOff x="5583325" y="1073450"/>
            <a:chExt cx="240450" cy="252500"/>
          </a:xfrm>
        </p:grpSpPr>
        <p:sp>
          <p:nvSpPr>
            <p:cNvPr id="1038" name="Google Shape;1038;p48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48"/>
          <p:cNvGrpSpPr/>
          <p:nvPr/>
        </p:nvGrpSpPr>
        <p:grpSpPr>
          <a:xfrm>
            <a:off x="5688597" y="3193853"/>
            <a:ext cx="386850" cy="294962"/>
            <a:chOff x="1502275" y="3638775"/>
            <a:chExt cx="292625" cy="216375"/>
          </a:xfrm>
        </p:grpSpPr>
        <p:sp>
          <p:nvSpPr>
            <p:cNvPr id="1043" name="Google Shape;1043;p48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48"/>
          <p:cNvGrpSpPr/>
          <p:nvPr/>
        </p:nvGrpSpPr>
        <p:grpSpPr>
          <a:xfrm>
            <a:off x="6243632" y="3138339"/>
            <a:ext cx="354428" cy="362441"/>
            <a:chOff x="3171000" y="4021950"/>
            <a:chExt cx="268100" cy="265875"/>
          </a:xfrm>
        </p:grpSpPr>
        <p:sp>
          <p:nvSpPr>
            <p:cNvPr id="1049" name="Google Shape;1049;p48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8"/>
          <p:cNvSpPr/>
          <p:nvPr/>
        </p:nvSpPr>
        <p:spPr>
          <a:xfrm>
            <a:off x="6764408" y="3172681"/>
            <a:ext cx="394518" cy="407460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8"/>
          <p:cNvSpPr/>
          <p:nvPr/>
        </p:nvSpPr>
        <p:spPr>
          <a:xfrm>
            <a:off x="7318796" y="3157138"/>
            <a:ext cx="352082" cy="363191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48"/>
          <p:cNvGrpSpPr/>
          <p:nvPr/>
        </p:nvGrpSpPr>
        <p:grpSpPr>
          <a:xfrm>
            <a:off x="7832907" y="3189992"/>
            <a:ext cx="334400" cy="344821"/>
            <a:chOff x="5684575" y="4038000"/>
            <a:chExt cx="252950" cy="252950"/>
          </a:xfrm>
        </p:grpSpPr>
        <p:sp>
          <p:nvSpPr>
            <p:cNvPr id="1054" name="Google Shape;1054;p48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8426502" y="3148426"/>
            <a:ext cx="247115" cy="399520"/>
            <a:chOff x="1982675" y="3599525"/>
            <a:chExt cx="186925" cy="293075"/>
          </a:xfrm>
        </p:grpSpPr>
        <p:sp>
          <p:nvSpPr>
            <p:cNvPr id="1061" name="Google Shape;1061;p48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8932510" y="3148425"/>
            <a:ext cx="178106" cy="398940"/>
            <a:chOff x="2397075" y="3602200"/>
            <a:chExt cx="134725" cy="292650"/>
          </a:xfrm>
        </p:grpSpPr>
        <p:sp>
          <p:nvSpPr>
            <p:cNvPr id="1067" name="Google Shape;1067;p48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8"/>
          <p:cNvGrpSpPr/>
          <p:nvPr/>
        </p:nvGrpSpPr>
        <p:grpSpPr>
          <a:xfrm>
            <a:off x="2566625" y="3832849"/>
            <a:ext cx="246520" cy="383741"/>
            <a:chOff x="2717350" y="3603525"/>
            <a:chExt cx="186475" cy="281500"/>
          </a:xfrm>
        </p:grpSpPr>
        <p:sp>
          <p:nvSpPr>
            <p:cNvPr id="1073" name="Google Shape;1073;p48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48"/>
          <p:cNvSpPr/>
          <p:nvPr/>
        </p:nvSpPr>
        <p:spPr>
          <a:xfrm>
            <a:off x="9368466" y="3172920"/>
            <a:ext cx="387478" cy="335143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48"/>
          <p:cNvGrpSpPr/>
          <p:nvPr/>
        </p:nvGrpSpPr>
        <p:grpSpPr>
          <a:xfrm>
            <a:off x="3009545" y="3843192"/>
            <a:ext cx="332053" cy="363054"/>
            <a:chOff x="3927075" y="3612900"/>
            <a:chExt cx="251175" cy="266325"/>
          </a:xfrm>
        </p:grpSpPr>
        <p:sp>
          <p:nvSpPr>
            <p:cNvPr id="1079" name="Google Shape;1079;p48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3537650" y="3902789"/>
            <a:ext cx="336152" cy="347241"/>
            <a:chOff x="4324975" y="3617800"/>
            <a:chExt cx="254275" cy="254725"/>
          </a:xfrm>
        </p:grpSpPr>
        <p:sp>
          <p:nvSpPr>
            <p:cNvPr id="1082" name="Google Shape;1082;p48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48"/>
          <p:cNvGrpSpPr/>
          <p:nvPr/>
        </p:nvGrpSpPr>
        <p:grpSpPr>
          <a:xfrm>
            <a:off x="4071309" y="3968461"/>
            <a:ext cx="399872" cy="217737"/>
            <a:chOff x="4728650" y="3665975"/>
            <a:chExt cx="302475" cy="159725"/>
          </a:xfrm>
        </p:grpSpPr>
        <p:sp>
          <p:nvSpPr>
            <p:cNvPr id="1086" name="Google Shape;1086;p48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>
            <a:off x="4597975" y="3925621"/>
            <a:ext cx="382719" cy="282796"/>
            <a:chOff x="5164925" y="3642775"/>
            <a:chExt cx="289500" cy="207450"/>
          </a:xfrm>
        </p:grpSpPr>
        <p:sp>
          <p:nvSpPr>
            <p:cNvPr id="1089" name="Google Shape;1089;p48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48"/>
          <p:cNvSpPr/>
          <p:nvPr/>
        </p:nvSpPr>
        <p:spPr>
          <a:xfrm>
            <a:off x="5198765" y="3839347"/>
            <a:ext cx="360939" cy="372154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5702584" y="3871268"/>
            <a:ext cx="334367" cy="308322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6179805" y="3860514"/>
            <a:ext cx="318470" cy="329826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8"/>
          <p:cNvSpPr/>
          <p:nvPr/>
        </p:nvSpPr>
        <p:spPr>
          <a:xfrm>
            <a:off x="6760807" y="3786788"/>
            <a:ext cx="351487" cy="36247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8"/>
          <p:cNvSpPr/>
          <p:nvPr/>
        </p:nvSpPr>
        <p:spPr>
          <a:xfrm>
            <a:off x="7270160" y="3786499"/>
            <a:ext cx="351487" cy="363054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8"/>
          <p:cNvSpPr/>
          <p:nvPr/>
        </p:nvSpPr>
        <p:spPr>
          <a:xfrm>
            <a:off x="7779513" y="3778949"/>
            <a:ext cx="340283" cy="420206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8"/>
          <p:cNvSpPr/>
          <p:nvPr/>
        </p:nvSpPr>
        <p:spPr>
          <a:xfrm>
            <a:off x="8393506" y="3835410"/>
            <a:ext cx="298441" cy="344344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48"/>
          <p:cNvGrpSpPr/>
          <p:nvPr/>
        </p:nvGrpSpPr>
        <p:grpSpPr>
          <a:xfrm>
            <a:off x="8918599" y="3839841"/>
            <a:ext cx="327294" cy="334632"/>
            <a:chOff x="5717150" y="2098500"/>
            <a:chExt cx="247575" cy="245475"/>
          </a:xfrm>
        </p:grpSpPr>
        <p:sp>
          <p:nvSpPr>
            <p:cNvPr id="1102" name="Google Shape;1102;p48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48"/>
          <p:cNvSpPr/>
          <p:nvPr/>
        </p:nvSpPr>
        <p:spPr>
          <a:xfrm>
            <a:off x="9468216" y="3772813"/>
            <a:ext cx="283106" cy="390420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8"/>
          <p:cNvSpPr/>
          <p:nvPr/>
        </p:nvSpPr>
        <p:spPr>
          <a:xfrm>
            <a:off x="2504275" y="4571524"/>
            <a:ext cx="369169" cy="253623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8"/>
          <p:cNvSpPr/>
          <p:nvPr/>
        </p:nvSpPr>
        <p:spPr>
          <a:xfrm>
            <a:off x="3024565" y="4552369"/>
            <a:ext cx="299036" cy="291929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48"/>
          <p:cNvGrpSpPr/>
          <p:nvPr/>
        </p:nvGrpSpPr>
        <p:grpSpPr>
          <a:xfrm>
            <a:off x="3496073" y="4480767"/>
            <a:ext cx="352082" cy="317455"/>
            <a:chOff x="6435300" y="2742175"/>
            <a:chExt cx="266325" cy="232875"/>
          </a:xfrm>
        </p:grpSpPr>
        <p:sp>
          <p:nvSpPr>
            <p:cNvPr id="1109" name="Google Shape;1109;p48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4543033" y="4559892"/>
            <a:ext cx="333805" cy="344208"/>
            <a:chOff x="674800" y="2146225"/>
            <a:chExt cx="252500" cy="252500"/>
          </a:xfrm>
        </p:grpSpPr>
        <p:sp>
          <p:nvSpPr>
            <p:cNvPr id="1112" name="Google Shape;1112;p48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5070081" y="4571378"/>
            <a:ext cx="333805" cy="344208"/>
            <a:chOff x="2164225" y="2146225"/>
            <a:chExt cx="252500" cy="252500"/>
          </a:xfrm>
        </p:grpSpPr>
        <p:sp>
          <p:nvSpPr>
            <p:cNvPr id="1117" name="Google Shape;1117;p48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015992" y="4571151"/>
            <a:ext cx="334400" cy="344821"/>
            <a:chOff x="689975" y="1737200"/>
            <a:chExt cx="252950" cy="252950"/>
          </a:xfrm>
        </p:grpSpPr>
        <p:sp>
          <p:nvSpPr>
            <p:cNvPr id="1122" name="Google Shape;1122;p48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5596850" y="4561027"/>
            <a:ext cx="334400" cy="344208"/>
            <a:chOff x="2961350" y="1740750"/>
            <a:chExt cx="252950" cy="252500"/>
          </a:xfrm>
        </p:grpSpPr>
        <p:sp>
          <p:nvSpPr>
            <p:cNvPr id="1129" name="Google Shape;1129;p48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48"/>
          <p:cNvSpPr/>
          <p:nvPr/>
        </p:nvSpPr>
        <p:spPr>
          <a:xfrm>
            <a:off x="6154529" y="4590152"/>
            <a:ext cx="333026" cy="343577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1136" name="Google Shape;1136;p48"/>
          <p:cNvGrpSpPr/>
          <p:nvPr/>
        </p:nvGrpSpPr>
        <p:grpSpPr>
          <a:xfrm>
            <a:off x="6680883" y="4509393"/>
            <a:ext cx="271902" cy="376448"/>
            <a:chOff x="4026550" y="3640100"/>
            <a:chExt cx="205675" cy="276150"/>
          </a:xfrm>
        </p:grpSpPr>
        <p:sp>
          <p:nvSpPr>
            <p:cNvPr id="1137" name="Google Shape;1137;p48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48"/>
          <p:cNvSpPr/>
          <p:nvPr/>
        </p:nvSpPr>
        <p:spPr>
          <a:xfrm>
            <a:off x="7174706" y="4575308"/>
            <a:ext cx="319032" cy="363054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8"/>
          <p:cNvGrpSpPr/>
          <p:nvPr/>
        </p:nvGrpSpPr>
        <p:grpSpPr>
          <a:xfrm>
            <a:off x="7717488" y="4608628"/>
            <a:ext cx="351487" cy="294826"/>
            <a:chOff x="853250" y="4006875"/>
            <a:chExt cx="265875" cy="216275"/>
          </a:xfrm>
        </p:grpSpPr>
        <p:sp>
          <p:nvSpPr>
            <p:cNvPr id="1145" name="Google Shape;1145;p48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48"/>
          <p:cNvGrpSpPr/>
          <p:nvPr/>
        </p:nvGrpSpPr>
        <p:grpSpPr>
          <a:xfrm>
            <a:off x="8895055" y="4574207"/>
            <a:ext cx="245925" cy="363668"/>
            <a:chOff x="1978675" y="3981800"/>
            <a:chExt cx="186025" cy="266775"/>
          </a:xfrm>
        </p:grpSpPr>
        <p:sp>
          <p:nvSpPr>
            <p:cNvPr id="1148" name="Google Shape;1148;p48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48"/>
          <p:cNvSpPr/>
          <p:nvPr/>
        </p:nvSpPr>
        <p:spPr>
          <a:xfrm>
            <a:off x="8292071" y="4595640"/>
            <a:ext cx="317875" cy="322363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48"/>
          <p:cNvGrpSpPr/>
          <p:nvPr/>
        </p:nvGrpSpPr>
        <p:grpSpPr>
          <a:xfrm>
            <a:off x="9424795" y="4583651"/>
            <a:ext cx="333805" cy="344821"/>
            <a:chOff x="480325" y="3970200"/>
            <a:chExt cx="252500" cy="252950"/>
          </a:xfrm>
        </p:grpSpPr>
        <p:sp>
          <p:nvSpPr>
            <p:cNvPr id="1152" name="Google Shape;1152;p48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2592146" y="5194494"/>
            <a:ext cx="193442" cy="308322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3000518" y="5173256"/>
            <a:ext cx="334400" cy="344208"/>
            <a:chOff x="5745250" y="4378350"/>
            <a:chExt cx="252950" cy="252500"/>
          </a:xfrm>
        </p:grpSpPr>
        <p:sp>
          <p:nvSpPr>
            <p:cNvPr id="1159" name="Google Shape;1159;p48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3510017" y="5177516"/>
            <a:ext cx="334400" cy="344821"/>
            <a:chOff x="6130650" y="4381475"/>
            <a:chExt cx="252950" cy="252950"/>
          </a:xfrm>
        </p:grpSpPr>
        <p:sp>
          <p:nvSpPr>
            <p:cNvPr id="1162" name="Google Shape;1162;p48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48"/>
          <p:cNvSpPr/>
          <p:nvPr/>
        </p:nvSpPr>
        <p:spPr>
          <a:xfrm>
            <a:off x="4017053" y="5192415"/>
            <a:ext cx="323196" cy="316740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48"/>
          <p:cNvGrpSpPr/>
          <p:nvPr/>
        </p:nvGrpSpPr>
        <p:grpSpPr>
          <a:xfrm>
            <a:off x="4517821" y="5200599"/>
            <a:ext cx="352082" cy="299802"/>
            <a:chOff x="6919750" y="1464650"/>
            <a:chExt cx="266325" cy="219925"/>
          </a:xfrm>
        </p:grpSpPr>
        <p:sp>
          <p:nvSpPr>
            <p:cNvPr id="1166" name="Google Shape;1166;p48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5044018" y="5176041"/>
            <a:ext cx="366855" cy="339948"/>
            <a:chOff x="4759875" y="1027050"/>
            <a:chExt cx="277500" cy="249375"/>
          </a:xfrm>
        </p:grpSpPr>
        <p:sp>
          <p:nvSpPr>
            <p:cNvPr id="1169" name="Google Shape;1169;p48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48"/>
          <p:cNvGrpSpPr/>
          <p:nvPr/>
        </p:nvGrpSpPr>
        <p:grpSpPr>
          <a:xfrm>
            <a:off x="5585303" y="5160015"/>
            <a:ext cx="372738" cy="343186"/>
            <a:chOff x="3357900" y="1057675"/>
            <a:chExt cx="281950" cy="251750"/>
          </a:xfrm>
        </p:grpSpPr>
        <p:sp>
          <p:nvSpPr>
            <p:cNvPr id="1175" name="Google Shape;1175;p48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6148475" y="5145020"/>
            <a:ext cx="191095" cy="401974"/>
            <a:chOff x="3783900" y="1046675"/>
            <a:chExt cx="144550" cy="294875"/>
          </a:xfrm>
        </p:grpSpPr>
        <p:sp>
          <p:nvSpPr>
            <p:cNvPr id="1179" name="Google Shape;1179;p48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48"/>
          <p:cNvSpPr/>
          <p:nvPr/>
        </p:nvSpPr>
        <p:spPr>
          <a:xfrm>
            <a:off x="6673514" y="5169254"/>
            <a:ext cx="257162" cy="363054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" name="Google Shape;1182;p48"/>
          <p:cNvGrpSpPr/>
          <p:nvPr/>
        </p:nvGrpSpPr>
        <p:grpSpPr>
          <a:xfrm>
            <a:off x="7047755" y="4902403"/>
            <a:ext cx="552596" cy="674409"/>
            <a:chOff x="238550" y="1487175"/>
            <a:chExt cx="418000" cy="494725"/>
          </a:xfrm>
        </p:grpSpPr>
        <p:sp>
          <p:nvSpPr>
            <p:cNvPr id="1183" name="Google Shape;1183;p48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48"/>
          <p:cNvSpPr/>
          <p:nvPr/>
        </p:nvSpPr>
        <p:spPr>
          <a:xfrm>
            <a:off x="7717149" y="5303139"/>
            <a:ext cx="374490" cy="217396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8208611" y="5213905"/>
            <a:ext cx="352082" cy="376448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" name="Google Shape;1194;p48"/>
          <p:cNvGrpSpPr/>
          <p:nvPr/>
        </p:nvGrpSpPr>
        <p:grpSpPr>
          <a:xfrm>
            <a:off x="8800133" y="5229162"/>
            <a:ext cx="364707" cy="363804"/>
            <a:chOff x="6010925" y="3998175"/>
            <a:chExt cx="275875" cy="266875"/>
          </a:xfrm>
        </p:grpSpPr>
        <p:sp>
          <p:nvSpPr>
            <p:cNvPr id="1195" name="Google Shape;1195;p48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9402329" y="5247787"/>
            <a:ext cx="352082" cy="308322"/>
            <a:chOff x="6866650" y="1038650"/>
            <a:chExt cx="266325" cy="226175"/>
          </a:xfrm>
        </p:grpSpPr>
        <p:sp>
          <p:nvSpPr>
            <p:cNvPr id="1201" name="Google Shape;1201;p48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48"/>
          <p:cNvGrpSpPr/>
          <p:nvPr/>
        </p:nvGrpSpPr>
        <p:grpSpPr>
          <a:xfrm>
            <a:off x="5139862" y="1883937"/>
            <a:ext cx="272497" cy="362441"/>
            <a:chOff x="2033075" y="2942475"/>
            <a:chExt cx="206125" cy="265875"/>
          </a:xfrm>
        </p:grpSpPr>
        <p:sp>
          <p:nvSpPr>
            <p:cNvPr id="1205" name="Google Shape;1205;p48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48"/>
          <p:cNvSpPr/>
          <p:nvPr/>
        </p:nvSpPr>
        <p:spPr>
          <a:xfrm>
            <a:off x="2504291" y="5824348"/>
            <a:ext cx="281917" cy="398327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48"/>
          <p:cNvGrpSpPr/>
          <p:nvPr/>
        </p:nvGrpSpPr>
        <p:grpSpPr>
          <a:xfrm>
            <a:off x="3001577" y="5860339"/>
            <a:ext cx="325576" cy="362441"/>
            <a:chOff x="3081775" y="1061400"/>
            <a:chExt cx="246275" cy="265875"/>
          </a:xfrm>
        </p:grpSpPr>
        <p:sp>
          <p:nvSpPr>
            <p:cNvPr id="1213" name="Google Shape;1213;p48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3541288" y="5902459"/>
            <a:ext cx="369202" cy="325941"/>
            <a:chOff x="2847150" y="1805000"/>
            <a:chExt cx="279275" cy="239100"/>
          </a:xfrm>
        </p:grpSpPr>
        <p:sp>
          <p:nvSpPr>
            <p:cNvPr id="1217" name="Google Shape;1217;p48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48"/>
          <p:cNvSpPr/>
          <p:nvPr/>
        </p:nvSpPr>
        <p:spPr>
          <a:xfrm>
            <a:off x="4123609" y="5952235"/>
            <a:ext cx="386850" cy="190371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48"/>
          <p:cNvGrpSpPr/>
          <p:nvPr/>
        </p:nvGrpSpPr>
        <p:grpSpPr>
          <a:xfrm>
            <a:off x="4727082" y="5846716"/>
            <a:ext cx="352082" cy="363054"/>
            <a:chOff x="6435300" y="1095300"/>
            <a:chExt cx="266325" cy="266325"/>
          </a:xfrm>
        </p:grpSpPr>
        <p:sp>
          <p:nvSpPr>
            <p:cNvPr id="1221" name="Google Shape;1221;p48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48"/>
          <p:cNvSpPr/>
          <p:nvPr/>
        </p:nvSpPr>
        <p:spPr>
          <a:xfrm>
            <a:off x="5290932" y="5860904"/>
            <a:ext cx="246520" cy="331428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8"/>
          <p:cNvSpPr/>
          <p:nvPr/>
        </p:nvSpPr>
        <p:spPr>
          <a:xfrm>
            <a:off x="5751682" y="5832597"/>
            <a:ext cx="312554" cy="30893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48"/>
          <p:cNvGrpSpPr/>
          <p:nvPr/>
        </p:nvGrpSpPr>
        <p:grpSpPr>
          <a:xfrm>
            <a:off x="6280151" y="5841780"/>
            <a:ext cx="301350" cy="363054"/>
            <a:chOff x="4506525" y="1060950"/>
            <a:chExt cx="227950" cy="266325"/>
          </a:xfrm>
        </p:grpSpPr>
        <p:sp>
          <p:nvSpPr>
            <p:cNvPr id="1227" name="Google Shape;1227;p48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" name="Google Shape;1234;p48"/>
          <p:cNvSpPr/>
          <p:nvPr/>
        </p:nvSpPr>
        <p:spPr>
          <a:xfrm>
            <a:off x="6739198" y="5965068"/>
            <a:ext cx="386883" cy="126846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8"/>
          <p:cNvSpPr/>
          <p:nvPr/>
        </p:nvSpPr>
        <p:spPr>
          <a:xfrm>
            <a:off x="7735916" y="5919428"/>
            <a:ext cx="307266" cy="358181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6" name="Google Shape;1236;p48"/>
          <p:cNvGrpSpPr/>
          <p:nvPr/>
        </p:nvGrpSpPr>
        <p:grpSpPr>
          <a:xfrm>
            <a:off x="7285785" y="5919636"/>
            <a:ext cx="251246" cy="356340"/>
            <a:chOff x="867500" y="3647700"/>
            <a:chExt cx="190050" cy="261400"/>
          </a:xfrm>
        </p:grpSpPr>
        <p:sp>
          <p:nvSpPr>
            <p:cNvPr id="1237" name="Google Shape;1237;p48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48"/>
          <p:cNvSpPr/>
          <p:nvPr/>
        </p:nvSpPr>
        <p:spPr>
          <a:xfrm>
            <a:off x="8242362" y="5886281"/>
            <a:ext cx="356775" cy="308356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8"/>
          <p:cNvSpPr/>
          <p:nvPr/>
        </p:nvSpPr>
        <p:spPr>
          <a:xfrm>
            <a:off x="8844168" y="5885019"/>
            <a:ext cx="306671" cy="362134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8"/>
          <p:cNvGrpSpPr/>
          <p:nvPr/>
        </p:nvGrpSpPr>
        <p:grpSpPr>
          <a:xfrm>
            <a:off x="9428063" y="5874809"/>
            <a:ext cx="299598" cy="398327"/>
            <a:chOff x="3707175" y="1322350"/>
            <a:chExt cx="226625" cy="292200"/>
          </a:xfrm>
        </p:grpSpPr>
        <p:sp>
          <p:nvSpPr>
            <p:cNvPr id="1245" name="Google Shape;1245;p48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3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62017" y="3498771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Каких видов паттернов НЕ существует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16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  <p:sp>
        <p:nvSpPr>
          <p:cNvPr id="317" name="A1">
            <a:hlinkClick r:id="" action="ppaction://noaction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6216105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Copperplate Gothic Bold" panose="020E0705020206020404" pitchFamily="34" charset="0"/>
              </a:rPr>
              <a:t>Пороже</a:t>
            </a:r>
            <a:r>
              <a:rPr lang="ru-RU" dirty="0">
                <a:latin typeface="Copperplate Gothic Bold" panose="020E0705020206020404" pitchFamily="34" charset="0"/>
              </a:rPr>
              <a:t> дающих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8" name="A2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1170922" y="4840804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Порождающих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9" name="A3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3886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Структурные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0" name="A4">
            <a:hlinkClick r:id="" action="ppaction://noaction">
              <a:snd r:embed="rId6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Поведенческие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1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322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3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26110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4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5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970588" y="188834"/>
            <a:ext cx="1423759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26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1155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3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7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8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9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7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80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0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0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1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1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2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3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4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5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5"/>
                      </p:tgtEl>
                    </p:cond>
                  </p:nextCondLst>
                </p:seq>
              </p:childTnLst>
            </p:cTn>
          </p:par>
        </p:tnLst>
        <p:bldLst>
          <p:bldP spid="315" grpId="0" animBg="1"/>
          <p:bldP spid="316" grpId="0" animBg="1"/>
          <p:bldP spid="316" grpId="1" animBg="1"/>
          <p:bldP spid="317" grpId="0" animBg="1"/>
          <p:bldP spid="318" grpId="0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3" grpId="0" animBg="1"/>
          <p:bldP spid="324" grpId="0" animBg="1"/>
          <p:bldP spid="325" grpId="0" animBg="1"/>
          <p:bldGraphic spid="326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25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25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3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7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3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8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3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9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3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0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3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1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3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2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3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3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5"/>
                      </p:tgtEl>
                    </p:cond>
                  </p:nextCondLst>
                </p:seq>
              </p:childTnLst>
            </p:cTn>
          </p:par>
        </p:tnLst>
        <p:bldLst>
          <p:bldP spid="315" grpId="0" animBg="1"/>
          <p:bldP spid="316" grpId="0" animBg="1"/>
          <p:bldP spid="316" grpId="1" animBg="1"/>
          <p:bldP spid="317" grpId="0" animBg="1"/>
          <p:bldP spid="318" grpId="0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3" grpId="0" animBg="1"/>
          <p:bldP spid="324" grpId="0" animBg="1"/>
          <p:bldP spid="325" grpId="0" animBg="1"/>
          <p:bldGraphic spid="326" grpId="0">
            <p:bldAsOne/>
          </p:bldGraphic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idx="3"/>
          </p:nvPr>
        </p:nvSpPr>
        <p:spPr/>
      </p:sp>
      <p:sp>
        <p:nvSpPr>
          <p:cNvPr id="31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32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Как расшифровывается буква </a:t>
            </a:r>
            <a:r>
              <a:rPr lang="en-US" sz="2400" dirty="0">
                <a:latin typeface="Copperplate Gothic Bold" panose="020E0705020206020404" pitchFamily="34" charset="0"/>
              </a:rPr>
              <a:t>S</a:t>
            </a:r>
            <a:r>
              <a:rPr lang="ru-RU" sz="2400" dirty="0">
                <a:latin typeface="Copperplate Gothic Bold" panose="020E0705020206020404" pitchFamily="34" charset="0"/>
              </a:rPr>
              <a:t> В аббревиатуре </a:t>
            </a:r>
            <a:r>
              <a:rPr lang="en-US" sz="2400" dirty="0">
                <a:latin typeface="Copperplate Gothic Bold" panose="020E0705020206020404" pitchFamily="34" charset="0"/>
              </a:rPr>
              <a:t>solid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5" name="A1">
            <a:hlinkClick r:id="" action="ppaction://noaction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6201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BY" b="1" u="sng" dirty="0"/>
              <a:t>Принцип единственной ответственности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6" name="A2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BY" b="1" u="sng" dirty="0"/>
              <a:t>Принцип открытости/закрытости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7" name="A3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b="1" u="sng" dirty="0">
                <a:solidFill>
                  <a:schemeClr val="tx2"/>
                </a:solidFill>
              </a:rPr>
              <a:t>Принцип подстановки Лисков</a:t>
            </a:r>
            <a:endParaRPr lang="ru-RU" dirty="0"/>
          </a:p>
          <a:p>
            <a:pPr algn="ctr"/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8" name="A4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очереди в столовой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9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40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1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17368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2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0" y="197870"/>
            <a:ext cx="1213993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44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4834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3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3"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1" grpId="1" animBg="1"/>
          <p:bldP spid="34" grpId="0" animBg="1"/>
          <p:bldP spid="35" grpId="0" animBg="1"/>
          <p:bldP spid="36" grpId="0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1" grpId="0" animBg="1"/>
          <p:bldP spid="42" grpId="0" animBg="1"/>
          <p:bldP spid="43" grpId="0" animBg="1"/>
          <p:bldGraphic spid="44" grpId="0">
            <p:bldAsOne/>
          </p:bldGraphic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7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3"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1" grpId="1" animBg="1"/>
          <p:bldP spid="34" grpId="0" animBg="1"/>
          <p:bldP spid="35" grpId="0" animBg="1"/>
          <p:bldP spid="36" grpId="0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1" grpId="0" animBg="1"/>
          <p:bldP spid="42" grpId="0" animBg="1"/>
          <p:bldP spid="43" grpId="0" animBg="1"/>
          <p:bldGraphic spid="44" grpId="0">
            <p:bldAsOne/>
          </p:bldGraphic>
          <p:bldP spid="45" grpId="0" animBg="1"/>
          <p:bldP spid="45" grpId="1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5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62017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В</a:t>
            </a:r>
            <a:r>
              <a:rPr lang="en-US" sz="2400" dirty="0">
                <a:latin typeface="Copperplate Gothic Bold" panose="020E0705020206020404" pitchFamily="34" charset="0"/>
              </a:rPr>
              <a:t> </a:t>
            </a:r>
            <a:r>
              <a:rPr lang="ru-RU" sz="2400" dirty="0">
                <a:latin typeface="Copperplate Gothic Bold" panose="020E0705020206020404" pitchFamily="34" charset="0"/>
              </a:rPr>
              <a:t>принципы </a:t>
            </a:r>
            <a:r>
              <a:rPr lang="en-US" sz="2400" dirty="0">
                <a:latin typeface="Copperplate Gothic Bold" panose="020E0705020206020404" pitchFamily="34" charset="0"/>
              </a:rPr>
              <a:t>SOLID </a:t>
            </a:r>
            <a:r>
              <a:rPr lang="ru-RU" sz="2400" dirty="0">
                <a:latin typeface="Copperplate Gothic Bold" panose="020E0705020206020404" pitchFamily="34" charset="0"/>
              </a:rPr>
              <a:t>НЕ входит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8" name="A1">
            <a:hlinkClick r:id="" action="ppaction://noaction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07526" y="4842182"/>
            <a:ext cx="4713879" cy="676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единой ответственности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9" name="A2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Барбары Лисков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0" name="A3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ограниченной открытости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1" name="A4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Принцип инверсии зависимостей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2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13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19063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0" y="197870"/>
            <a:ext cx="1316451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171253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7" grpId="0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1" grpId="1" animBg="1"/>
          <p:bldP spid="12" grpId="1" animBg="1"/>
          <p:bldP spid="13" grpId="0" animBg="1"/>
          <p:bldP spid="14" grpId="0" animBg="1"/>
          <p:bldP spid="15" grpId="0" animBg="1"/>
          <p:bldP spid="16" grpId="0" animBg="1"/>
          <p:bldGraphic spid="17" grpId="0">
            <p:bldAsOne/>
          </p:bldGraphic>
          <p:bldP spid="18" grpId="0" animBg="1"/>
          <p:bldP spid="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7" grpId="0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1" grpId="1" animBg="1"/>
          <p:bldP spid="12" grpId="1" animBg="1"/>
          <p:bldP spid="13" grpId="0" animBg="1"/>
          <p:bldP spid="14" grpId="0" animBg="1"/>
          <p:bldP spid="15" grpId="0" animBg="1"/>
          <p:bldP spid="16" grpId="0" animBg="1"/>
          <p:bldGraphic spid="17" grpId="0">
            <p:bldAsOne/>
          </p:bldGraphic>
          <p:bldP spid="18" grpId="0" animBg="1"/>
          <p:bldP spid="18" grpId="1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45;p44"/>
          <p:cNvGrpSpPr/>
          <p:nvPr/>
        </p:nvGrpSpPr>
        <p:grpSpPr>
          <a:xfrm flipH="1">
            <a:off x="8402649" y="1909186"/>
            <a:ext cx="3443231" cy="3443211"/>
            <a:chOff x="4616075" y="1332525"/>
            <a:chExt cx="1915566" cy="1881022"/>
          </a:xfrm>
        </p:grpSpPr>
        <p:sp>
          <p:nvSpPr>
            <p:cNvPr id="3" name="Google Shape;846;p44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847;p44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48;p44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49;p44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50;p44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51;p44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52;p44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53;p44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54;p44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55;p44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56;p44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857;p44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858;p44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59;p44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864;p44"/>
          <p:cNvSpPr txBox="1">
            <a:spLocks/>
          </p:cNvSpPr>
          <p:nvPr/>
        </p:nvSpPr>
        <p:spPr>
          <a:xfrm>
            <a:off x="1700600" y="1472100"/>
            <a:ext cx="5162400" cy="259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Presenting a website or an app?</a:t>
            </a:r>
            <a:endParaRPr lang="en-US" dirty="0"/>
          </a:p>
        </p:txBody>
      </p:sp>
      <p:sp>
        <p:nvSpPr>
          <p:cNvPr id="18" name="Google Shape;865;p44"/>
          <p:cNvSpPr txBox="1">
            <a:spLocks/>
          </p:cNvSpPr>
          <p:nvPr/>
        </p:nvSpPr>
        <p:spPr>
          <a:xfrm>
            <a:off x="1700600" y="4065300"/>
            <a:ext cx="5162400" cy="132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If you are presenting a website, an internet product or an app, you can place a screenshot of it here.</a:t>
            </a:r>
          </a:p>
        </p:txBody>
      </p:sp>
      <p:grpSp>
        <p:nvGrpSpPr>
          <p:cNvPr id="19" name="Google Shape;866;p44"/>
          <p:cNvGrpSpPr/>
          <p:nvPr/>
        </p:nvGrpSpPr>
        <p:grpSpPr>
          <a:xfrm>
            <a:off x="7579315" y="656999"/>
            <a:ext cx="2721600" cy="5544000"/>
            <a:chOff x="1020040" y="533174"/>
            <a:chExt cx="2721600" cy="5544000"/>
          </a:xfrm>
        </p:grpSpPr>
        <p:sp>
          <p:nvSpPr>
            <p:cNvPr id="20" name="Google Shape;867;p44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68;p44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69;p44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0;p44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871;p44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872;p44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27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</p:spPr>
      </p:pic>
      <p:sp>
        <p:nvSpPr>
          <p:cNvPr id="29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57337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</a:t>
            </a:r>
            <a:r>
              <a:rPr lang="ru-BY" dirty="0"/>
              <a:t>то порождающий паттерн проектирования, который гарантирует, что у класса есть только один экземпляр, и предоставляет к нему глобальную точку доступа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30" name="A1">
            <a:hlinkClick r:id="" action="ppaction://noaction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6201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Одиночка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1" name="A2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Прототип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2" name="A3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Фабричный метод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3" name="A4">
            <a:hlinkClick r:id="" action="ppaction://noaction">
              <a:snd r:embed="rId5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Строитель</a:t>
            </a:r>
            <a:r>
              <a:rPr lang="ru-RU" dirty="0">
                <a:latin typeface="Copperplate Gothic Bold" panose="020E0705020206020404" pitchFamily="34" charset="0"/>
              </a:rPr>
              <a:t>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34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35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6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182559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7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1" y="197870"/>
            <a:ext cx="119912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9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16082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8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9" grpId="0" animBg="1"/>
          <p:bldP spid="30" grpId="0" animBg="1"/>
          <p:bldP spid="31" grpId="0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6" grpId="0" animBg="1"/>
          <p:bldP spid="37" grpId="0" animBg="1"/>
          <p:bldP spid="38" grpId="0" animBg="1"/>
          <p:bldGraphic spid="39" grpId="0">
            <p:bldAsOne/>
          </p:bldGraphic>
          <p:bldP spid="40" grpId="0" animBg="1"/>
          <p:bldP spid="4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1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2"/>
                      </p:tgtEl>
                    </p:cond>
                  </p:nextCondLst>
                </p:seq>
                <p:seq concurrent="1" nextAc="seek">
                  <p:cTn id="86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" fill="hold">
                          <p:stCondLst>
                            <p:cond delay="0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10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4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5"/>
                      </p:tgtEl>
                    </p:cond>
                  </p:nextCondLst>
                </p:seq>
                <p:seq concurrent="1" nextAc="seek">
                  <p:cTn id="115" restart="whenNotActive" fill="hold" evtFilter="cancelBubble" nodeType="interactiveSeq">
                    <p:stCondLst>
                      <p:cond evt="onClick" delay="0">
                        <p:tgtEl>
                          <p:spTgt spid="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" fill="hold">
                          <p:stCondLst>
                            <p:cond delay="0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9" dur="30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6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9" grpId="0" animBg="1"/>
          <p:bldP spid="30" grpId="0" animBg="1"/>
          <p:bldP spid="31" grpId="0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6" grpId="0" animBg="1"/>
          <p:bldP spid="37" grpId="0" animBg="1"/>
          <p:bldP spid="38" grpId="0" animBg="1"/>
          <p:bldGraphic spid="39" grpId="0">
            <p:bldAsOne/>
          </p:bldGraphic>
          <p:bldP spid="40" grpId="0" animBg="1"/>
          <p:bldP spid="40" grpId="1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3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Порождающим паттерном НЕ является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6" name="A1">
            <a:hlinkClick r:id="" action="ppaction://noaction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07526" y="4842182"/>
            <a:ext cx="4713879" cy="676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Абстрактная фабрика 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7" name="A2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Строитель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8" name="A3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62017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Прототип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9" name="A4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Мост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0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11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1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Audience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075344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6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7"/>
          <p:cNvSpPr txBox="1">
            <a:spLocks noGrp="1"/>
          </p:cNvSpPr>
          <p:nvPr>
            <p:ph type="title"/>
          </p:nvPr>
        </p:nvSpPr>
        <p:spPr>
          <a:xfrm>
            <a:off x="1869000" y="1643825"/>
            <a:ext cx="7122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Credits.</a:t>
            </a:r>
            <a:endParaRPr sz="4500"/>
          </a:p>
        </p:txBody>
      </p:sp>
      <p:sp>
        <p:nvSpPr>
          <p:cNvPr id="945" name="Google Shape;945;p47"/>
          <p:cNvSpPr txBox="1">
            <a:spLocks noGrp="1"/>
          </p:cNvSpPr>
          <p:nvPr>
            <p:ph type="body" idx="1"/>
          </p:nvPr>
        </p:nvSpPr>
        <p:spPr>
          <a:xfrm>
            <a:off x="1869000" y="2739475"/>
            <a:ext cx="7122600" cy="293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605"/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5"/>
              <a:buNone/>
            </a:pPr>
            <a:r>
              <a:rPr lang="en" sz="2400"/>
              <a:t>Fonts used in this presentation: Poppins Light and </a:t>
            </a:r>
            <a:r>
              <a:rPr lang="en" sz="2400">
                <a:latin typeface="Poppins ExtraBold"/>
                <a:ea typeface="Poppins ExtraBold"/>
                <a:cs typeface="Poppins ExtraBold"/>
                <a:sym typeface="Poppins ExtraBold"/>
              </a:rPr>
              <a:t>Poppins Extra Bold.</a:t>
            </a:r>
            <a:endParaRPr sz="24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8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BY" dirty="0"/>
              <a:t>«Низкоуровневые» шаблоны, учитывающие специфику конкретного языка программирования, называются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21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  <p:sp>
        <p:nvSpPr>
          <p:cNvPr id="22" name="A1">
            <a:hlinkClick r:id="" action="ppaction://noaction">
              <a:snd r:embed="rId7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6216105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Идиомы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2">
            <a:hlinkClick r:id="" action="ppaction://noaction">
              <a:snd r:embed="rId8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1262017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Функции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24" name="A3">
            <a:hlinkClick r:id="" action="ppaction://noaction">
              <a:snd r:embed="rId8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3886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Предикаты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25" name="A4">
            <a:hlinkClick r:id="" action="ppaction://noaction">
              <a:snd r:embed="rId8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Конструкторы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26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27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8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3" y="197870"/>
            <a:ext cx="1192155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9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1" y="197870"/>
            <a:ext cx="1140102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31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1155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7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8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8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1" grpId="1" animBg="1"/>
          <p:bldP spid="22" grpId="0" animBg="1"/>
          <p:bldP spid="23" grpId="0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8" grpId="0" animBg="1"/>
          <p:bldP spid="29" grpId="0" animBg="1"/>
          <p:bldP spid="30" grpId="0" animBg="1"/>
          <p:bldGraphic spid="31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59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70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7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8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Click" delay="0">
                        <p:tgtEl>
                          <p:spTgt spid="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7" dur="30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8"/>
                      </p:tgtEl>
                    </p:cond>
                  </p:nextCondLst>
                </p:seq>
                <p:seq concurrent="1" nextAc="seek">
                  <p:cTn id="109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" fill="hold">
                          <p:stCondLst>
                            <p:cond delay="0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1" grpId="1" animBg="1"/>
          <p:bldP spid="22" grpId="0" animBg="1"/>
          <p:bldP spid="23" grpId="0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8" grpId="0" animBg="1"/>
          <p:bldP spid="29" grpId="0" animBg="1"/>
          <p:bldP spid="30" grpId="0" animBg="1"/>
          <p:bldGraphic spid="31" grpId="0">
            <p:bldAsOne/>
          </p:bldGraphic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pic>
        <p:nvPicPr>
          <p:cNvPr id="3" name="Picture 2" descr="Play 'Who wants to be a Millionaire?' Slot at Ninja Casino!">
            <a:extLst>
              <a:ext uri="{FF2B5EF4-FFF2-40B4-BE49-F238E27FC236}">
                <a16:creationId xmlns:a16="http://schemas.microsoft.com/office/drawing/2014/main" id="{9AEC7645-EE52-4C15-8256-B775C645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o Wants To Be a Millionaire? UK 2018 logo remake by ZackthetimelordRBLX  on DeviantArt">
            <a:extLst>
              <a:ext uri="{FF2B5EF4-FFF2-40B4-BE49-F238E27FC236}">
                <a16:creationId xmlns:a16="http://schemas.microsoft.com/office/drawing/2014/main" id="{C831AA36-8D58-46D3-8C73-346DD400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536198"/>
            <a:ext cx="2410272" cy="2410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">
            <a:extLst>
              <a:ext uri="{FF2B5EF4-FFF2-40B4-BE49-F238E27FC236}">
                <a16:creationId xmlns:a16="http://schemas.microsoft.com/office/drawing/2014/main" id="{ECF55A57-9E23-45BD-91DB-FAA1DCFCF224}"/>
              </a:ext>
            </a:extLst>
          </p:cNvPr>
          <p:cNvSpPr/>
          <p:nvPr/>
        </p:nvSpPr>
        <p:spPr>
          <a:xfrm>
            <a:off x="1238865" y="3498186"/>
            <a:ext cx="9714271" cy="1091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opperplate Gothic Bold" panose="020E0705020206020404" pitchFamily="34" charset="0"/>
              </a:rPr>
              <a:t>Какой идиомы не существует в программировании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6" name="A1">
            <a:hlinkClick r:id="" action="ppaction://noaction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3AF3B6C-5128-43DD-818C-C1313CFACBCB}"/>
              </a:ext>
            </a:extLst>
          </p:cNvPr>
          <p:cNvSpPr/>
          <p:nvPr/>
        </p:nvSpPr>
        <p:spPr>
          <a:xfrm>
            <a:off x="1207526" y="4842182"/>
            <a:ext cx="4713879" cy="676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Итератор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7" name="A2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AC361FC9-8804-45CA-83BB-509926F65ABC}"/>
              </a:ext>
            </a:extLst>
          </p:cNvPr>
          <p:cNvSpPr/>
          <p:nvPr/>
        </p:nvSpPr>
        <p:spPr>
          <a:xfrm>
            <a:off x="6216106" y="4842182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Бесконечный цикл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8" name="A3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B21ADCEE-DF72-4EF5-AFDC-413CB87FAB91}"/>
              </a:ext>
            </a:extLst>
          </p:cNvPr>
          <p:cNvSpPr/>
          <p:nvPr/>
        </p:nvSpPr>
        <p:spPr>
          <a:xfrm>
            <a:off x="1207526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Деление на ноль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9" name="A4">
            <a:hlinkClick r:id="" action="ppaction://noaction">
              <a:snd r:embed="rId2" name="wrong.wav"/>
            </a:hlinkClick>
            <a:extLst>
              <a:ext uri="{FF2B5EF4-FFF2-40B4-BE49-F238E27FC236}">
                <a16:creationId xmlns:a16="http://schemas.microsoft.com/office/drawing/2014/main" id="{8A5938D8-B885-4AC6-B5FB-D2E612352679}"/>
              </a:ext>
            </a:extLst>
          </p:cNvPr>
          <p:cNvSpPr/>
          <p:nvPr/>
        </p:nvSpPr>
        <p:spPr>
          <a:xfrm>
            <a:off x="6216105" y="5645146"/>
            <a:ext cx="4713879" cy="6766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opperplate Gothic Bold" panose="020E0705020206020404" pitchFamily="34" charset="0"/>
              </a:rPr>
              <a:t>Обмен значениями</a:t>
            </a:r>
            <a:endParaRPr lang="en-IN" dirty="0">
              <a:latin typeface="Copperplate Gothic Bold" panose="020E0705020206020404" pitchFamily="34" charset="0"/>
            </a:endParaRPr>
          </a:p>
        </p:txBody>
      </p:sp>
      <p:sp>
        <p:nvSpPr>
          <p:cNvPr id="10" name="ANSWER">
            <a:extLst>
              <a:ext uri="{FF2B5EF4-FFF2-40B4-BE49-F238E27FC236}">
                <a16:creationId xmlns:a16="http://schemas.microsoft.com/office/drawing/2014/main" id="{FD0A0B8A-D0DA-49A1-B98F-50FC483FE23B}"/>
              </a:ext>
            </a:extLst>
          </p:cNvPr>
          <p:cNvSpPr/>
          <p:nvPr/>
        </p:nvSpPr>
        <p:spPr>
          <a:xfrm>
            <a:off x="10469389" y="170324"/>
            <a:ext cx="1530626" cy="365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exa Bold" panose="02000000000000000000" pitchFamily="50" charset="0"/>
              </a:rPr>
              <a:t>ANSWER</a:t>
            </a:r>
            <a:endParaRPr lang="en-IN" sz="1600" dirty="0">
              <a:latin typeface="Nexa Bold" panose="02000000000000000000" pitchFamily="50" charset="0"/>
            </a:endParaRPr>
          </a:p>
        </p:txBody>
      </p:sp>
      <p:sp>
        <p:nvSpPr>
          <p:cNvPr id="11" name="LL5050">
            <a:hlinkClick r:id="" action="ppaction://macro?name=LifeLine"/>
            <a:extLst>
              <a:ext uri="{FF2B5EF4-FFF2-40B4-BE49-F238E27FC236}">
                <a16:creationId xmlns:a16="http://schemas.microsoft.com/office/drawing/2014/main" id="{EF29F20B-FDD2-4FE5-9307-84F44EFF31FD}"/>
              </a:ext>
            </a:extLst>
          </p:cNvPr>
          <p:cNvSpPr/>
          <p:nvPr/>
        </p:nvSpPr>
        <p:spPr>
          <a:xfrm>
            <a:off x="215137" y="197870"/>
            <a:ext cx="104688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50:50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LLCall">
            <a:hlinkClick r:id="" action="ppaction://macro?name=LifeLine"/>
            <a:extLst>
              <a:ext uri="{FF2B5EF4-FFF2-40B4-BE49-F238E27FC236}">
                <a16:creationId xmlns:a16="http://schemas.microsoft.com/office/drawing/2014/main" id="{0DBDDC34-0C06-48E5-8457-49E28123CB50}"/>
              </a:ext>
            </a:extLst>
          </p:cNvPr>
          <p:cNvSpPr/>
          <p:nvPr/>
        </p:nvSpPr>
        <p:spPr>
          <a:xfrm>
            <a:off x="1477154" y="197870"/>
            <a:ext cx="1155210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Звонок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LLCall30Seconds">
            <a:extLst>
              <a:ext uri="{FF2B5EF4-FFF2-40B4-BE49-F238E27FC236}">
                <a16:creationId xmlns:a16="http://schemas.microsoft.com/office/drawing/2014/main" id="{CFED4F59-51BC-470D-A37C-634588088DD2}"/>
              </a:ext>
            </a:extLst>
          </p:cNvPr>
          <p:cNvSpPr/>
          <p:nvPr/>
        </p:nvSpPr>
        <p:spPr>
          <a:xfrm>
            <a:off x="1262017" y="3159859"/>
            <a:ext cx="9667967" cy="1685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LAud">
            <a:hlinkClick r:id="" action="ppaction://macro?name=LifeLine"/>
            <a:extLst>
              <a:ext uri="{FF2B5EF4-FFF2-40B4-BE49-F238E27FC236}">
                <a16:creationId xmlns:a16="http://schemas.microsoft.com/office/drawing/2014/main" id="{82F06D0F-50BC-4B4D-A034-FB10EDB5E2AC}"/>
              </a:ext>
            </a:extLst>
          </p:cNvPr>
          <p:cNvSpPr/>
          <p:nvPr/>
        </p:nvSpPr>
        <p:spPr>
          <a:xfrm>
            <a:off x="2739170" y="197870"/>
            <a:ext cx="1213993" cy="676655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tx1"/>
                </a:solidFill>
              </a:rPr>
              <a:t>Помощь зала</a:t>
            </a:r>
            <a:endParaRPr lang="en-IN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Chart 15">
            <a:extLst>
              <a:ext uri="{FF2B5EF4-FFF2-40B4-BE49-F238E27FC236}">
                <a16:creationId xmlns:a16="http://schemas.microsoft.com/office/drawing/2014/main" id="{F2F7BE04-161A-41C4-B63C-02E279868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973100"/>
              </p:ext>
            </p:extLst>
          </p:nvPr>
        </p:nvGraphicFramePr>
        <p:xfrm>
          <a:off x="1138750" y="1134768"/>
          <a:ext cx="2916872" cy="193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NEX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3FFDCC-BF80-4614-AB95-5AF0DED6AB6C}"/>
              </a:ext>
            </a:extLst>
          </p:cNvPr>
          <p:cNvSpPr/>
          <p:nvPr/>
        </p:nvSpPr>
        <p:spPr>
          <a:xfrm>
            <a:off x="10465904" y="654433"/>
            <a:ext cx="1530626" cy="6460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exa Bold" panose="02000000000000000000" pitchFamily="50" charset="0"/>
              </a:rPr>
              <a:t>NEXT</a:t>
            </a:r>
            <a:endParaRPr lang="en-IN" sz="28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4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333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333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4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5" fill="hold">
                          <p:stCondLst>
                            <p:cond delay="0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8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20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1" fill="hold">
                          <p:stCondLst>
                            <p:cond delay="0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seq concurrent="1" nextAc="seek">
                  <p:cTn id="75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" fill="hold">
                          <p:stCondLst>
                            <p:cond delay="0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C000"/>
                                          </p:to>
                                        </p:animClr>
                                        <p:set>
                                          <p:cBhvr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correct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Click" delay="0">
                        <p:tgtEl>
                          <p:spTgt spid="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00000"/>
                                          </p:to>
                                        </p:animClr>
                                        <p:set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wrong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Click" delay="0">
                        <p:tgtEl>
                          <p:spTgt spid="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B050"/>
                                          </p:to>
                                        </p:animClr>
                                        <p:set>
                                          <p:cBhvr>
                                            <p:cTn id="9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"/>
                      </p:tgtEl>
                    </p:cond>
                  </p:nextCondLst>
                </p:seq>
                <p:seq concurrent="1" nextAc="seek">
                  <p:cTn id="100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" fill="hold">
                          <p:stCondLst>
                            <p:cond delay="0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114" restart="whenNotActive" fill="hold" evtFilter="cancelBubble" nodeType="interactiveSeq">
                    <p:stCondLst>
                      <p:cond evt="onClick" delay="0">
                        <p:tgtEl>
                          <p:spTgt spid="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5" fill="hold">
                          <p:stCondLst>
                            <p:cond delay="0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18" dur="3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29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"/>
                      </p:tgtEl>
                    </p:cond>
                  </p:nextCondLst>
                </p:seq>
                <p:seq concurrent="1" nextAc="seek">
                  <p:cTn id="120" restart="whenNotActive" fill="hold" evtFilter="cancelBubble" nodeType="interactiveSeq">
                    <p:stCondLst>
                      <p:cond evt="onClick" delay="0">
                        <p:tgtEl>
                          <p:spTgt spid="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1" fill="hold">
                          <p:stCondLst>
                            <p:cond delay="0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"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5" grpId="0" animBg="1"/>
          <p:bldP spid="6" grpId="0" animBg="1"/>
          <p:bldP spid="7" grpId="0" animBg="1"/>
          <p:bldP spid="7" grpId="1" animBg="1"/>
          <p:bldP spid="8" grpId="0" animBg="1"/>
          <p:bldP spid="9" grpId="0" animBg="1"/>
          <p:bldP spid="9" grpId="1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Graphic spid="15" grpId="0">
            <p:bldAsOne/>
          </p:bldGraphic>
          <p:bldP spid="16" grpId="0" animBg="1"/>
          <p:bldP spid="16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0;p23">
            <a:extLst>
              <a:ext uri="{FF2B5EF4-FFF2-40B4-BE49-F238E27FC236}">
                <a16:creationId xmlns:a16="http://schemas.microsoft.com/office/drawing/2014/main" id="{DC9C86C6-51DB-4A8C-9713-732B75AC7FD4}"/>
              </a:ext>
            </a:extLst>
          </p:cNvPr>
          <p:cNvSpPr txBox="1">
            <a:spLocks/>
          </p:cNvSpPr>
          <p:nvPr/>
        </p:nvSpPr>
        <p:spPr>
          <a:xfrm>
            <a:off x="-283915" y="55541"/>
            <a:ext cx="9961315" cy="174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>
              <a:buSzPts val="990"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 паттернов проектирования</a:t>
            </a:r>
          </a:p>
        </p:txBody>
      </p:sp>
      <p:sp>
        <p:nvSpPr>
          <p:cNvPr id="5" name="Подзаголовок 7">
            <a:extLst>
              <a:ext uri="{FF2B5EF4-FFF2-40B4-BE49-F238E27FC236}">
                <a16:creationId xmlns:a16="http://schemas.microsoft.com/office/drawing/2014/main" id="{BEEA5EA9-11BB-488F-83A6-207F1F8C3406}"/>
              </a:ext>
            </a:extLst>
          </p:cNvPr>
          <p:cNvSpPr txBox="1">
            <a:spLocks/>
          </p:cNvSpPr>
          <p:nvPr/>
        </p:nvSpPr>
        <p:spPr>
          <a:xfrm>
            <a:off x="140092" y="1629383"/>
            <a:ext cx="8008610" cy="401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1970-е годы архитектор Кристофер Александр составил набор шаблонов проектирования в области архитектуры, однако эта идея не получила большого развития.</a:t>
            </a:r>
          </a:p>
          <a:p>
            <a:pPr marL="88900" indent="0" algn="l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1987 году Кент Бэк 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 Вард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Каннингем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(Ward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Cunningham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взяли идеи Александера и разработали шаблоны применительно к разработке программного обеспечения для разработки графических оболочек на языке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Smalltalk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indent="0" algn="l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l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1988 году Эрих Гамма 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Erich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начал писать докторскую диссертацию при Цюрихском университете об общей переносимости этой методики на разработку программ.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21A14A-488B-4172-8A89-B5E20D2B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702" y="1056599"/>
            <a:ext cx="3340299" cy="44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9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93900" y="0"/>
            <a:ext cx="6504000" cy="1747098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7751" y="2394414"/>
            <a:ext cx="7186023" cy="2507321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Паттерны проектирования играют ключевую роль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обеспечения, предлагая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проверенные решения для распространённых проблем и задач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таких как упрощение разработки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читаемости 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поддержки кода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гибкость и масштабируемость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командная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61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0;p23">
            <a:extLst>
              <a:ext uri="{FF2B5EF4-FFF2-40B4-BE49-F238E27FC236}">
                <a16:creationId xmlns:a16="http://schemas.microsoft.com/office/drawing/2014/main" id="{DC9C86C6-51DB-4A8C-9713-732B75AC7FD4}"/>
              </a:ext>
            </a:extLst>
          </p:cNvPr>
          <p:cNvSpPr txBox="1">
            <a:spLocks/>
          </p:cNvSpPr>
          <p:nvPr/>
        </p:nvSpPr>
        <p:spPr>
          <a:xfrm>
            <a:off x="-283915" y="55541"/>
            <a:ext cx="9961315" cy="174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Poppins ExtraBold"/>
              <a:buNone/>
              <a:defRPr sz="16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>
              <a:buSzPts val="990"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 паттернов проектирования</a:t>
            </a:r>
          </a:p>
        </p:txBody>
      </p:sp>
      <p:sp>
        <p:nvSpPr>
          <p:cNvPr id="5" name="Подзаголовок 7">
            <a:extLst>
              <a:ext uri="{FF2B5EF4-FFF2-40B4-BE49-F238E27FC236}">
                <a16:creationId xmlns:a16="http://schemas.microsoft.com/office/drawing/2014/main" id="{BEEA5EA9-11BB-488F-83A6-207F1F8C3406}"/>
              </a:ext>
            </a:extLst>
          </p:cNvPr>
          <p:cNvSpPr txBox="1">
            <a:spLocks/>
          </p:cNvSpPr>
          <p:nvPr/>
        </p:nvSpPr>
        <p:spPr>
          <a:xfrm>
            <a:off x="140092" y="1629383"/>
            <a:ext cx="8008610" cy="401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 algn="l">
              <a:lnSpc>
                <a:spcPct val="95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1989—1991 годах Джеймс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Коплин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(James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Coplien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трудился над разработкой идиом для программирования на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C++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 опубликовал в 1991 году книгу «Advanced C++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Idioms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88900" indent="0" algn="l">
              <a:lnSpc>
                <a:spcPct val="95000"/>
              </a:lnSpc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l">
              <a:lnSpc>
                <a:spcPct val="95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этом же году Эрих Гамма заканчивает свою докторскую диссертацию и переезжает в США, где в сотрудничестве с Ричардом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Хелмом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(Richard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Ральфом Джонсоном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Ralph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Johnson) и Джоном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Влиссидесом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(John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Vlissides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публикует книгу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—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Reusable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Oriented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Software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этой книге описаны 23 шаблона проектирования. Также команда авторов этой книги известна общественности под названием «Банда четырёх» (англ.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Four, часто сокращается до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Именно эта книга стала причиной роста популярности шаблонов проектирования.</a:t>
            </a:r>
          </a:p>
          <a:p>
            <a:pPr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21A14A-488B-4172-8A89-B5E20D2B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02" y="1056599"/>
            <a:ext cx="3340299" cy="44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"/>
          <p:cNvSpPr txBox="1">
            <a:spLocks noGrp="1"/>
          </p:cNvSpPr>
          <p:nvPr>
            <p:ph type="title"/>
          </p:nvPr>
        </p:nvSpPr>
        <p:spPr>
          <a:xfrm>
            <a:off x="1252949" y="0"/>
            <a:ext cx="5243102" cy="189570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паттернов проектирования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4" name="Google Shape;554;p24"/>
          <p:cNvSpPr txBox="1">
            <a:spLocks noGrp="1"/>
          </p:cNvSpPr>
          <p:nvPr>
            <p:ph type="body" idx="1"/>
          </p:nvPr>
        </p:nvSpPr>
        <p:spPr>
          <a:xfrm>
            <a:off x="1100549" y="1895706"/>
            <a:ext cx="8948326" cy="46794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Порождающие паттерны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беспокоятся о гибком создании объектов без внесения программу лишних зависимостей.</a:t>
            </a:r>
          </a:p>
          <a:p>
            <a:pPr marL="88900" indent="0">
              <a:buNone/>
            </a:pPr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Структурные паттерны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показывают различные способы построения связей между объектами.</a:t>
            </a:r>
          </a:p>
          <a:p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Поведенческие паттерны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89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заботятся об эффективной коммуникации между объектами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>
            <a:spLocks noGrp="1"/>
          </p:cNvSpPr>
          <p:nvPr>
            <p:ph type="title"/>
          </p:nvPr>
        </p:nvSpPr>
        <p:spPr>
          <a:xfrm>
            <a:off x="2413672" y="0"/>
            <a:ext cx="5492078" cy="1466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принципы проектирования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1"/>
          </p:nvPr>
        </p:nvSpPr>
        <p:spPr>
          <a:xfrm>
            <a:off x="756321" y="2009542"/>
            <a:ext cx="6636600" cy="5115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SRP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единственной ответственност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OCP (open-closed principle)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открытости/закрытости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(Liskov substitution principle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подстановки Барбары Лисков</a:t>
            </a: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segregation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разделения интерфейса</a:t>
            </a:r>
          </a:p>
          <a:p>
            <a:pPr lvl="0"/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BY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inversion principle)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инверсии зависимостей</a:t>
            </a:r>
          </a:p>
        </p:txBody>
      </p:sp>
      <p:pic>
        <p:nvPicPr>
          <p:cNvPr id="5124" name="Picture 4" descr="SOLID в Android. Single Responsibility – AndroidSchool.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302" y="1461264"/>
            <a:ext cx="5175524" cy="43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8744F-0DB5-46B1-816F-B04AC293D7E3}"/>
              </a:ext>
            </a:extLst>
          </p:cNvPr>
          <p:cNvSpPr txBox="1"/>
          <p:nvPr/>
        </p:nvSpPr>
        <p:spPr>
          <a:xfrm>
            <a:off x="923925" y="1461264"/>
            <a:ext cx="1771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SOLID:</a:t>
            </a:r>
            <a:endParaRPr lang="ru-RU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7;p27">
            <a:extLst>
              <a:ext uri="{FF2B5EF4-FFF2-40B4-BE49-F238E27FC236}">
                <a16:creationId xmlns:a16="http://schemas.microsoft.com/office/drawing/2014/main" id="{D47D026E-6F07-421F-A467-90547DE73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25" y="-410315"/>
            <a:ext cx="8759825" cy="313764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BY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</a:t>
            </a:r>
            <a:r>
              <a:rPr lang="ru-RU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единственной ответственности</a:t>
            </a:r>
            <a:b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578;p27">
            <a:extLst>
              <a:ext uri="{FF2B5EF4-FFF2-40B4-BE49-F238E27FC236}">
                <a16:creationId xmlns:a16="http://schemas.microsoft.com/office/drawing/2014/main" id="{B1FE4C22-7C5B-4B60-9D58-4206EDEA1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630299"/>
            <a:ext cx="4927851" cy="50467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класса должна быть только одна причина для изменения. Или, как подметил Р. Мартин в книге «Чистая архитектура. Искусство разработки программного обеспечения», когда описывал эволюцию данного определения, окончательная версия принципа единственной ответственности выглядит так: «Модуль должен отвечать за одного и только за одного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актора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0" lv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Актор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(актер)-сущность, с которым взаимодействует система.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9C4A89-E489-474E-A94B-5683FCBC7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" t="3364" r="7528" b="14561"/>
          <a:stretch/>
        </p:blipFill>
        <p:spPr>
          <a:xfrm>
            <a:off x="5133975" y="2350294"/>
            <a:ext cx="7058025" cy="41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3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325606E-9352-424F-8CE9-ABD618E6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6922"/>
            <a:ext cx="9022725" cy="1794956"/>
          </a:xfrm>
        </p:spPr>
        <p:txBody>
          <a:bodyPr>
            <a:normAutofit/>
          </a:bodyPr>
          <a:lstStyle/>
          <a:p>
            <a:r>
              <a:rPr lang="ru-BY" sz="4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открытости/закрытости</a:t>
            </a:r>
            <a:endParaRPr lang="ru-RU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070BB89-2170-4226-87D1-AA0C0BD940A9}"/>
              </a:ext>
            </a:extLst>
          </p:cNvPr>
          <p:cNvSpPr txBox="1">
            <a:spLocks/>
          </p:cNvSpPr>
          <p:nvPr/>
        </p:nvSpPr>
        <p:spPr>
          <a:xfrm>
            <a:off x="111750" y="1133274"/>
            <a:ext cx="4545975" cy="497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88900" indent="0">
              <a:buNone/>
            </a:pPr>
            <a:r>
              <a:rPr lang="ru-BY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текущего поведения класса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повлияет на все остальные компоненты,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BY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использующие этот класс.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8900" indent="0">
              <a:buNone/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принцип направлен на расширение функциональности класса без изменения его текущего поведения. Это сделано для того, чтобы избежать появления ошибок везде, где используется класс.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398BF7-0A65-42DE-9AAA-D40B0DB8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85203"/>
            <a:ext cx="7936423" cy="46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7773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481F48"/>
      </a:dk1>
      <a:lt1>
        <a:srgbClr val="FCECDE"/>
      </a:lt1>
      <a:dk2>
        <a:srgbClr val="0B032D"/>
      </a:dk2>
      <a:lt2>
        <a:srgbClr val="EEEEEE"/>
      </a:lt2>
      <a:accent1>
        <a:srgbClr val="0B032D"/>
      </a:accent1>
      <a:accent2>
        <a:srgbClr val="481F48"/>
      </a:accent2>
      <a:accent3>
        <a:srgbClr val="843B62"/>
      </a:accent3>
      <a:accent4>
        <a:srgbClr val="F67E7D"/>
      </a:accent4>
      <a:accent5>
        <a:srgbClr val="FFB997"/>
      </a:accent5>
      <a:accent6>
        <a:srgbClr val="FB9C8A"/>
      </a:accent6>
      <a:hlink>
        <a:srgbClr val="F67E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2336</Words>
  <Application>Microsoft Office PowerPoint</Application>
  <PresentationFormat>Широкоэкранный</PresentationFormat>
  <Paragraphs>265</Paragraphs>
  <Slides>40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Calibri</vt:lpstr>
      <vt:lpstr>Poppins ExtraBold</vt:lpstr>
      <vt:lpstr>Poppins Light</vt:lpstr>
      <vt:lpstr>Arial</vt:lpstr>
      <vt:lpstr>Times New Roman</vt:lpstr>
      <vt:lpstr>Poppins</vt:lpstr>
      <vt:lpstr>Copperplate Gothic Bold</vt:lpstr>
      <vt:lpstr>Nexa Bold</vt:lpstr>
      <vt:lpstr>SlidesMania Template</vt:lpstr>
      <vt:lpstr>Шаблоны проектирования </vt:lpstr>
      <vt:lpstr>Что такое шаблон проектирование и с чем его едят</vt:lpstr>
      <vt:lpstr>Преимущество знания паттернов</vt:lpstr>
      <vt:lpstr>Презентация PowerPoint</vt:lpstr>
      <vt:lpstr>Презентация PowerPoint</vt:lpstr>
      <vt:lpstr>Виды паттернов проектирования</vt:lpstr>
      <vt:lpstr>Базовые принципы проектирования</vt:lpstr>
      <vt:lpstr>Принцип единственной ответственности </vt:lpstr>
      <vt:lpstr>Принцип открытости/закрытости</vt:lpstr>
      <vt:lpstr>Принцип подстановки Барбары Лисков</vt:lpstr>
      <vt:lpstr>Принцип разделения интерфейса</vt:lpstr>
      <vt:lpstr>Принцип инверсии зависимостей</vt:lpstr>
      <vt:lpstr>Принцип инверсии зависимостей</vt:lpstr>
      <vt:lpstr>Шаблоны(паттерны) проектирования</vt:lpstr>
      <vt:lpstr>Применение порождающих паттернов проектирования </vt:lpstr>
      <vt:lpstr>Презентация PowerPoint</vt:lpstr>
      <vt:lpstr>Абстрактная фабрика </vt:lpstr>
      <vt:lpstr>Недостатки и преимущества абстрактной фабрики</vt:lpstr>
      <vt:lpstr>Применение структурных паттернов проектирования </vt:lpstr>
      <vt:lpstr>Структурные паттерны</vt:lpstr>
      <vt:lpstr>Структурные паттерны</vt:lpstr>
      <vt:lpstr>Адаптер</vt:lpstr>
      <vt:lpstr>Преимущества и недостатки  паттерна “Адаптер”</vt:lpstr>
      <vt:lpstr>Презентация PowerPoint</vt:lpstr>
      <vt:lpstr>Поведенческие паттерны</vt:lpstr>
      <vt:lpstr>Поведенческие паттерны</vt:lpstr>
      <vt:lpstr>Паттерн Цепочка обязанностей</vt:lpstr>
      <vt:lpstr>Преимущества и недостатки паттерна Цепочка обязанностей</vt:lpstr>
      <vt:lpstr>«Низкоуровневые» шаблоны проектирования, идиомы программирования</vt:lpstr>
      <vt:lpstr>Примеры и использование идиом в программирование</vt:lpstr>
      <vt:lpstr>Presenting a website or an app?</vt:lpstr>
      <vt:lpstr>Thank you!</vt:lpstr>
      <vt:lpstr>Editable Icons.</vt:lpstr>
      <vt:lpstr>Презентация PowerPoint</vt:lpstr>
      <vt:lpstr>Презентация PowerPoint</vt:lpstr>
      <vt:lpstr>Презентация PowerPoint</vt:lpstr>
      <vt:lpstr>Презентация PowerPoint</vt:lpstr>
      <vt:lpstr>Credits.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Шаблоны проектирования</dc:title>
  <dc:creator>Yaroslav Yanushkevich</dc:creator>
  <cp:lastModifiedBy>Alexandr M</cp:lastModifiedBy>
  <cp:revision>76</cp:revision>
  <dcterms:modified xsi:type="dcterms:W3CDTF">2024-10-17T19:06:43Z</dcterms:modified>
</cp:coreProperties>
</file>